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6" r:id="rId31"/>
    <p:sldId id="287"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FEECEE-FF01-E07B-A2D6-B1EE6D605B15}" v="8631" dt="2020-05-13T17:01:22.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5/13/2020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1892969"/>
            <a:ext cx="8915399" cy="1821623"/>
          </a:xfrm>
        </p:spPr>
        <p:txBody>
          <a:bodyPr vert="horz" lIns="91440" tIns="45720" rIns="91440" bIns="45720" rtlCol="0" anchor="t">
            <a:normAutofit/>
          </a:bodyPr>
          <a:lstStyle/>
          <a:p>
            <a:pPr algn="ctr"/>
            <a:r>
              <a:rPr lang="en-US" dirty="0">
                <a:latin typeface="Browallia New"/>
                <a:cs typeface="Browallia New"/>
              </a:rPr>
              <a:t>Presentation on:</a:t>
            </a:r>
            <a:br>
              <a:rPr lang="en-US" dirty="0">
                <a:latin typeface="Browallia New"/>
                <a:cs typeface="Browallia New"/>
              </a:rPr>
            </a:br>
            <a:endParaRPr lang="en-US" dirty="0">
              <a:latin typeface="Arial Black"/>
            </a:endParaRPr>
          </a:p>
        </p:txBody>
      </p:sp>
      <p:sp>
        <p:nvSpPr>
          <p:cNvPr id="3" name="Subtitle 2"/>
          <p:cNvSpPr>
            <a:spLocks noGrp="1"/>
          </p:cNvSpPr>
          <p:nvPr>
            <p:ph type="subTitle" idx="1"/>
          </p:nvPr>
        </p:nvSpPr>
        <p:spPr>
          <a:xfrm>
            <a:off x="2589213" y="3704564"/>
            <a:ext cx="8915399" cy="2199098"/>
          </a:xfrm>
        </p:spPr>
        <p:txBody>
          <a:bodyPr/>
          <a:lstStyle/>
          <a:p>
            <a:pPr algn="ctr"/>
            <a:r>
              <a:rPr lang="en-US" sz="2800">
                <a:latin typeface="Constantia"/>
              </a:rPr>
              <a:t>Sell and Buy application(OpenShop) for android platform</a:t>
            </a:r>
            <a:endParaRPr lang="en-US"/>
          </a:p>
        </p:txBody>
      </p:sp>
    </p:spTree>
    <p:extLst>
      <p:ext uri="{BB962C8B-B14F-4D97-AF65-F5344CB8AC3E}">
        <p14:creationId xmlns:p14="http://schemas.microsoft.com/office/powerpoint/2010/main" val="362262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0226A-A7CD-4FEC-9529-D58F2F40D07A}"/>
              </a:ext>
            </a:extLst>
          </p:cNvPr>
          <p:cNvSpPr>
            <a:spLocks noGrp="1"/>
          </p:cNvSpPr>
          <p:nvPr>
            <p:ph type="title"/>
          </p:nvPr>
        </p:nvSpPr>
        <p:spPr>
          <a:xfrm>
            <a:off x="1259893" y="3101093"/>
            <a:ext cx="2454052" cy="3029344"/>
          </a:xfrm>
        </p:spPr>
        <p:txBody>
          <a:bodyPr>
            <a:normAutofit/>
          </a:bodyPr>
          <a:lstStyle/>
          <a:p>
            <a:r>
              <a:rPr lang="en-US" sz="2200">
                <a:solidFill>
                  <a:schemeClr val="bg1"/>
                </a:solidFill>
              </a:rPr>
              <a:t>Implementation</a:t>
            </a:r>
          </a:p>
        </p:txBody>
      </p:sp>
      <p:sp>
        <p:nvSpPr>
          <p:cNvPr id="6"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7"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30605E-9BBC-476D-A18E-6E6493649B31}"/>
              </a:ext>
            </a:extLst>
          </p:cNvPr>
          <p:cNvSpPr>
            <a:spLocks noGrp="1"/>
          </p:cNvSpPr>
          <p:nvPr>
            <p:ph idx="1"/>
          </p:nvPr>
        </p:nvSpPr>
        <p:spPr>
          <a:xfrm>
            <a:off x="4706578" y="589722"/>
            <a:ext cx="6798033" cy="5321500"/>
          </a:xfrm>
        </p:spPr>
        <p:txBody>
          <a:bodyPr vert="horz" lIns="91440" tIns="45720" rIns="91440" bIns="45720" rtlCol="0" anchor="ctr">
            <a:normAutofit/>
          </a:bodyPr>
          <a:lstStyle/>
          <a:p>
            <a:pPr marL="0" indent="0">
              <a:buNone/>
            </a:pPr>
            <a:r>
              <a:rPr lang="en-US" b="1"/>
              <a:t>Tools and Technology:</a:t>
            </a:r>
            <a:endParaRPr lang="en-US" dirty="0"/>
          </a:p>
          <a:p>
            <a:r>
              <a:rPr lang="en-US"/>
              <a:t>Android Studio</a:t>
            </a:r>
          </a:p>
          <a:p>
            <a:r>
              <a:rPr lang="en-US"/>
              <a:t>Firebase</a:t>
            </a:r>
          </a:p>
          <a:p>
            <a:r>
              <a:rPr lang="en-US"/>
              <a:t>Java 8</a:t>
            </a:r>
          </a:p>
          <a:p>
            <a:r>
              <a:rPr lang="en-US"/>
              <a:t>XML</a:t>
            </a:r>
          </a:p>
          <a:p>
            <a:pPr marL="0" indent="0">
              <a:buNone/>
            </a:pPr>
            <a:endParaRPr lang="en-US" dirty="0"/>
          </a:p>
          <a:p>
            <a:pPr marL="0" indent="0">
              <a:buNone/>
            </a:pPr>
            <a:r>
              <a:rPr lang="en-US" b="1"/>
              <a:t>Build Configuration:</a:t>
            </a:r>
            <a:endParaRPr lang="en-US" dirty="0"/>
          </a:p>
          <a:p>
            <a:r>
              <a:rPr lang="en-US">
                <a:ea typeface="+mn-lt"/>
                <a:cs typeface="+mn-lt"/>
              </a:rPr>
              <a:t>Api 23: Android 6.0(marshmallow)</a:t>
            </a:r>
          </a:p>
          <a:p>
            <a:r>
              <a:rPr lang="en-US">
                <a:ea typeface="+mn-lt"/>
                <a:cs typeface="+mn-lt"/>
              </a:rPr>
              <a:t>Gradle: 3.2.0</a:t>
            </a:r>
            <a:endParaRPr lang="en-US" dirty="0"/>
          </a:p>
        </p:txBody>
      </p:sp>
    </p:spTree>
    <p:extLst>
      <p:ext uri="{BB962C8B-B14F-4D97-AF65-F5344CB8AC3E}">
        <p14:creationId xmlns:p14="http://schemas.microsoft.com/office/powerpoint/2010/main" val="2608959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0AD902-521E-45CA-A03B-8680E36A609D}"/>
              </a:ext>
            </a:extLst>
          </p:cNvPr>
          <p:cNvSpPr>
            <a:spLocks noGrp="1"/>
          </p:cNvSpPr>
          <p:nvPr>
            <p:ph type="title"/>
          </p:nvPr>
        </p:nvSpPr>
        <p:spPr>
          <a:xfrm>
            <a:off x="649224" y="645106"/>
            <a:ext cx="3650279" cy="1259894"/>
          </a:xfrm>
        </p:spPr>
        <p:txBody>
          <a:bodyPr>
            <a:normAutofit/>
          </a:bodyPr>
          <a:lstStyle/>
          <a:p>
            <a:r>
              <a:rPr lang="en-US">
                <a:solidFill>
                  <a:srgbClr val="524B68"/>
                </a:solidFill>
              </a:rPr>
              <a:t>Methdology</a:t>
            </a:r>
          </a:p>
        </p:txBody>
      </p:sp>
      <p:sp>
        <p:nvSpPr>
          <p:cNvPr id="31" name="Rectangle 30">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24B68"/>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6C9B6515-24B0-4156-AEC0-EB5C8D1F78E0}"/>
              </a:ext>
            </a:extLst>
          </p:cNvPr>
          <p:cNvSpPr>
            <a:spLocks noGrp="1"/>
          </p:cNvSpPr>
          <p:nvPr>
            <p:ph idx="1"/>
          </p:nvPr>
        </p:nvSpPr>
        <p:spPr>
          <a:xfrm>
            <a:off x="649225" y="2133600"/>
            <a:ext cx="3650278" cy="3759253"/>
          </a:xfrm>
        </p:spPr>
        <p:txBody>
          <a:bodyPr>
            <a:normAutofit/>
          </a:bodyPr>
          <a:lstStyle/>
          <a:p>
            <a:pPr>
              <a:buClr>
                <a:srgbClr val="FFAA48"/>
              </a:buClr>
            </a:pPr>
            <a:endParaRPr lang="en-US"/>
          </a:p>
        </p:txBody>
      </p:sp>
      <p:sp>
        <p:nvSpPr>
          <p:cNvPr id="33"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E1DFD362-51C1-466E-B0F5-177318518E85}"/>
              </a:ext>
            </a:extLst>
          </p:cNvPr>
          <p:cNvPicPr>
            <a:picLocks noChangeAspect="1"/>
          </p:cNvPicPr>
          <p:nvPr/>
        </p:nvPicPr>
        <p:blipFill rotWithShape="1">
          <a:blip r:embed="rId2"/>
          <a:srcRect l="3885" r="18216" b="-1"/>
          <a:stretch/>
        </p:blipFill>
        <p:spPr>
          <a:xfrm>
            <a:off x="4619543" y="10"/>
            <a:ext cx="7572457" cy="6857990"/>
          </a:xfrm>
          <a:prstGeom prst="rect">
            <a:avLst/>
          </a:prstGeom>
        </p:spPr>
      </p:pic>
    </p:spTree>
    <p:extLst>
      <p:ext uri="{BB962C8B-B14F-4D97-AF65-F5344CB8AC3E}">
        <p14:creationId xmlns:p14="http://schemas.microsoft.com/office/powerpoint/2010/main" val="612490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3E71A-7692-4928-AAA6-F1D68E579848}"/>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Flow Diagram</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CAB38F02-AE3A-450E-8C74-D097691A8FEB}"/>
              </a:ext>
            </a:extLst>
          </p:cNvPr>
          <p:cNvPicPr>
            <a:picLocks noGrp="1" noChangeAspect="1"/>
          </p:cNvPicPr>
          <p:nvPr>
            <p:ph idx="1"/>
          </p:nvPr>
        </p:nvPicPr>
        <p:blipFill>
          <a:blip r:embed="rId2"/>
          <a:stretch>
            <a:fillRect/>
          </a:stretch>
        </p:blipFill>
        <p:spPr>
          <a:xfrm>
            <a:off x="5259685" y="600765"/>
            <a:ext cx="5393645" cy="5851586"/>
          </a:xfrm>
        </p:spPr>
      </p:pic>
    </p:spTree>
    <p:extLst>
      <p:ext uri="{BB962C8B-B14F-4D97-AF65-F5344CB8AC3E}">
        <p14:creationId xmlns:p14="http://schemas.microsoft.com/office/powerpoint/2010/main" val="52654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4326F-4596-4A82-B02C-8FCAB43CD5B1}"/>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Use Case Diagram</a:t>
            </a:r>
          </a:p>
        </p:txBody>
      </p:sp>
      <p:sp>
        <p:nvSpPr>
          <p:cNvPr id="6"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7"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a:extLst>
              <a:ext uri="{FF2B5EF4-FFF2-40B4-BE49-F238E27FC236}">
                <a16:creationId xmlns:a16="http://schemas.microsoft.com/office/drawing/2014/main" id="{655A6E2A-7490-40A3-BDBD-682FDC4444A4}"/>
              </a:ext>
            </a:extLst>
          </p:cNvPr>
          <p:cNvPicPr>
            <a:picLocks noGrp="1" noChangeAspect="1"/>
          </p:cNvPicPr>
          <p:nvPr>
            <p:ph idx="1"/>
          </p:nvPr>
        </p:nvPicPr>
        <p:blipFill>
          <a:blip r:embed="rId2"/>
          <a:stretch>
            <a:fillRect/>
          </a:stretch>
        </p:blipFill>
        <p:spPr>
          <a:xfrm>
            <a:off x="5250156" y="589722"/>
            <a:ext cx="5710878" cy="5321500"/>
          </a:xfrm>
        </p:spPr>
      </p:pic>
    </p:spTree>
    <p:extLst>
      <p:ext uri="{BB962C8B-B14F-4D97-AF65-F5344CB8AC3E}">
        <p14:creationId xmlns:p14="http://schemas.microsoft.com/office/powerpoint/2010/main" val="4260904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A429A-AC5B-4C19-9FAF-04ED4EEC03A8}"/>
              </a:ext>
            </a:extLst>
          </p:cNvPr>
          <p:cNvSpPr>
            <a:spLocks noGrp="1"/>
          </p:cNvSpPr>
          <p:nvPr>
            <p:ph type="title"/>
          </p:nvPr>
        </p:nvSpPr>
        <p:spPr>
          <a:xfrm>
            <a:off x="1259893" y="3101093"/>
            <a:ext cx="2454052" cy="3029344"/>
          </a:xfrm>
        </p:spPr>
        <p:txBody>
          <a:bodyPr>
            <a:normAutofit/>
          </a:bodyPr>
          <a:lstStyle/>
          <a:p>
            <a:r>
              <a:rPr lang="en-US" sz="3200" dirty="0">
                <a:solidFill>
                  <a:schemeClr val="bg1"/>
                </a:solidFill>
              </a:rPr>
              <a:t>Snapshots </a:t>
            </a:r>
            <a:r>
              <a:rPr lang="en-US" sz="3200">
                <a:solidFill>
                  <a:schemeClr val="bg1"/>
                </a:solidFill>
              </a:rPr>
              <a:t>of our project</a:t>
            </a:r>
          </a:p>
        </p:txBody>
      </p:sp>
      <p:sp>
        <p:nvSpPr>
          <p:cNvPr id="6"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7"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1CFB66-1A75-4BCE-AC6C-97C1948B8119}"/>
              </a:ext>
            </a:extLst>
          </p:cNvPr>
          <p:cNvSpPr>
            <a:spLocks noGrp="1"/>
          </p:cNvSpPr>
          <p:nvPr>
            <p:ph idx="1"/>
          </p:nvPr>
        </p:nvSpPr>
        <p:spPr>
          <a:xfrm>
            <a:off x="4706578" y="589722"/>
            <a:ext cx="6798033" cy="5321500"/>
          </a:xfrm>
        </p:spPr>
        <p:txBody>
          <a:bodyPr anchor="ctr">
            <a:normAutofit/>
          </a:bodyPr>
          <a:lstStyle/>
          <a:p>
            <a:pPr marL="0" indent="0">
              <a:buNone/>
            </a:pPr>
            <a:r>
              <a:rPr lang="en-US" dirty="0"/>
              <a:t>Few upcoming slide will hoghlight the result of our project and the snapshots of each of the activities are shown </a:t>
            </a:r>
            <a:r>
              <a:rPr lang="en-US"/>
              <a:t>along with the discussion. Every steps of our application "Open Shop" will be described.</a:t>
            </a:r>
          </a:p>
        </p:txBody>
      </p:sp>
    </p:spTree>
    <p:extLst>
      <p:ext uri="{BB962C8B-B14F-4D97-AF65-F5344CB8AC3E}">
        <p14:creationId xmlns:p14="http://schemas.microsoft.com/office/powerpoint/2010/main" val="2046187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48" name="Group 147">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49"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0"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1"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2"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3"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4"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5"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6"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57"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58"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59"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0"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2" name="Group 161">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63"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4"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65"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66"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67"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8"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69"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0"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1"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2"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3"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4"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76" name="Rectangle 175">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78"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D78BE1BB-D019-425B-B9DC-D0EA6456F7EE}"/>
              </a:ext>
            </a:extLst>
          </p:cNvPr>
          <p:cNvSpPr>
            <a:spLocks noGrp="1"/>
          </p:cNvSpPr>
          <p:nvPr>
            <p:ph type="title"/>
          </p:nvPr>
        </p:nvSpPr>
        <p:spPr>
          <a:xfrm>
            <a:off x="1687669" y="624110"/>
            <a:ext cx="4137059" cy="1280890"/>
          </a:xfrm>
        </p:spPr>
        <p:txBody>
          <a:bodyPr vert="horz" lIns="91440" tIns="45720" rIns="91440" bIns="45720" rtlCol="0" anchor="t">
            <a:normAutofit/>
          </a:bodyPr>
          <a:lstStyle/>
          <a:p>
            <a:r>
              <a:rPr lang="en-US" sz="3200" b="1" dirty="0"/>
              <a:t> icon</a:t>
            </a:r>
            <a:endParaRPr lang="en-US" sz="3200" dirty="0"/>
          </a:p>
        </p:txBody>
      </p:sp>
      <p:sp>
        <p:nvSpPr>
          <p:cNvPr id="7" name="Text Placeholder 6">
            <a:extLst>
              <a:ext uri="{FF2B5EF4-FFF2-40B4-BE49-F238E27FC236}">
                <a16:creationId xmlns:a16="http://schemas.microsoft.com/office/drawing/2014/main" id="{33C9F262-0597-4FD3-A155-5AC74C3B7AF7}"/>
              </a:ext>
            </a:extLst>
          </p:cNvPr>
          <p:cNvSpPr>
            <a:spLocks noGrp="1"/>
          </p:cNvSpPr>
          <p:nvPr>
            <p:ph type="body" sz="half" idx="2"/>
          </p:nvPr>
        </p:nvSpPr>
        <p:spPr>
          <a:xfrm>
            <a:off x="1683956" y="2133600"/>
            <a:ext cx="4140772" cy="3777622"/>
          </a:xfrm>
        </p:spPr>
        <p:txBody>
          <a:bodyPr vert="horz" lIns="91440" tIns="45720" rIns="91440" bIns="45720" rtlCol="0" anchor="t">
            <a:normAutofit/>
          </a:bodyPr>
          <a:lstStyle/>
          <a:p>
            <a:pPr>
              <a:buFont typeface="Wingdings 3" charset="2"/>
              <a:buChar char=""/>
            </a:pPr>
            <a:r>
              <a:rPr lang="en-US" sz="1600">
                <a:solidFill>
                  <a:schemeClr val="tx1"/>
                </a:solidFill>
              </a:rPr>
              <a:t>The red coloured icon represent the "Open Shop" application. Clicking on this result to the sign in activity if user is not logged in. If user is already logged in it will result in main activity.</a:t>
            </a:r>
          </a:p>
        </p:txBody>
      </p:sp>
      <p:pic>
        <p:nvPicPr>
          <p:cNvPr id="5" name="Picture 5">
            <a:extLst>
              <a:ext uri="{FF2B5EF4-FFF2-40B4-BE49-F238E27FC236}">
                <a16:creationId xmlns:a16="http://schemas.microsoft.com/office/drawing/2014/main" id="{3D1D3EF5-BCA8-4E9A-B5BE-C80A326C22BC}"/>
              </a:ext>
            </a:extLst>
          </p:cNvPr>
          <p:cNvPicPr>
            <a:picLocks noGrp="1" noChangeAspect="1"/>
          </p:cNvPicPr>
          <p:nvPr>
            <p:ph idx="1"/>
          </p:nvPr>
        </p:nvPicPr>
        <p:blipFill rotWithShape="1">
          <a:blip r:embed="rId2"/>
          <a:srcRect t="21615" r="-1" b="27793"/>
          <a:stretch/>
        </p:blipFill>
        <p:spPr>
          <a:xfrm>
            <a:off x="6091916" y="10"/>
            <a:ext cx="6100084" cy="6857990"/>
          </a:xfrm>
          <a:prstGeom prst="rect">
            <a:avLst/>
          </a:prstGeom>
        </p:spPr>
      </p:pic>
    </p:spTree>
    <p:extLst>
      <p:ext uri="{BB962C8B-B14F-4D97-AF65-F5344CB8AC3E}">
        <p14:creationId xmlns:p14="http://schemas.microsoft.com/office/powerpoint/2010/main" val="2045877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0126-7DE0-43DB-AE2F-46C62D156B7C}"/>
              </a:ext>
            </a:extLst>
          </p:cNvPr>
          <p:cNvSpPr>
            <a:spLocks noGrp="1"/>
          </p:cNvSpPr>
          <p:nvPr>
            <p:ph type="title"/>
          </p:nvPr>
        </p:nvSpPr>
        <p:spPr/>
        <p:txBody>
          <a:bodyPr vert="horz" lIns="91440" tIns="45720" rIns="91440" bIns="45720" rtlCol="0" anchor="t">
            <a:normAutofit/>
          </a:bodyPr>
          <a:lstStyle/>
          <a:p>
            <a:r>
              <a:rPr lang="en-US" b="1"/>
              <a:t>Login Activity</a:t>
            </a:r>
            <a:endParaRPr lang="en-US" dirty="0"/>
          </a:p>
        </p:txBody>
      </p:sp>
      <p:pic>
        <p:nvPicPr>
          <p:cNvPr id="5" name="Picture 5">
            <a:extLst>
              <a:ext uri="{FF2B5EF4-FFF2-40B4-BE49-F238E27FC236}">
                <a16:creationId xmlns:a16="http://schemas.microsoft.com/office/drawing/2014/main" id="{6A9AC918-72E0-4BAC-A63E-3898BA3518C2}"/>
              </a:ext>
            </a:extLst>
          </p:cNvPr>
          <p:cNvPicPr>
            <a:picLocks noGrp="1" noChangeAspect="1"/>
          </p:cNvPicPr>
          <p:nvPr>
            <p:ph idx="1"/>
          </p:nvPr>
        </p:nvPicPr>
        <p:blipFill>
          <a:blip r:embed="rId2"/>
          <a:stretch>
            <a:fillRect/>
          </a:stretch>
        </p:blipFill>
        <p:spPr>
          <a:xfrm>
            <a:off x="7695445" y="446088"/>
            <a:ext cx="2436733" cy="5414963"/>
          </a:xfrm>
        </p:spPr>
      </p:pic>
      <p:sp>
        <p:nvSpPr>
          <p:cNvPr id="4" name="Text Placeholder 3">
            <a:extLst>
              <a:ext uri="{FF2B5EF4-FFF2-40B4-BE49-F238E27FC236}">
                <a16:creationId xmlns:a16="http://schemas.microsoft.com/office/drawing/2014/main" id="{E2E7109B-B956-4B5F-A32A-0ED74EA28D33}"/>
              </a:ext>
            </a:extLst>
          </p:cNvPr>
          <p:cNvSpPr>
            <a:spLocks noGrp="1"/>
          </p:cNvSpPr>
          <p:nvPr>
            <p:ph type="body" sz="half" idx="2"/>
          </p:nvPr>
        </p:nvSpPr>
        <p:spPr/>
        <p:txBody>
          <a:bodyPr vert="horz" lIns="91440" tIns="45720" rIns="91440" bIns="45720" rtlCol="0" anchor="t">
            <a:normAutofit fontScale="92500"/>
          </a:bodyPr>
          <a:lstStyle/>
          <a:p>
            <a:r>
              <a:rPr lang="en-US" sz="1800" dirty="0"/>
              <a:t>If user is have registered </a:t>
            </a:r>
            <a:r>
              <a:rPr lang="en-US" sz="1800"/>
              <a:t>himself/herself to this app. He/She can login to this app by providing email and password.</a:t>
            </a:r>
          </a:p>
          <a:p>
            <a:endParaRPr lang="en-US" sz="1800" dirty="0"/>
          </a:p>
          <a:p>
            <a:r>
              <a:rPr lang="en-US" sz="1800" dirty="0"/>
              <a:t>If user is not registered, click on "Don't have an </a:t>
            </a:r>
            <a:r>
              <a:rPr lang="en-US" sz="1800"/>
              <a:t>account?Sign Up"</a:t>
            </a:r>
          </a:p>
          <a:p>
            <a:endParaRPr lang="en-US" sz="1800" dirty="0"/>
          </a:p>
          <a:p>
            <a:r>
              <a:rPr lang="en-US" sz="1800" dirty="0"/>
              <a:t>If user is registered and forgets his/her password he/she can recover it through </a:t>
            </a:r>
            <a:r>
              <a:rPr lang="en-US" sz="1800"/>
              <a:t>email after clicking on "Forgot password?Reset".</a:t>
            </a:r>
            <a:endParaRPr lang="en-US" sz="1800" dirty="0"/>
          </a:p>
        </p:txBody>
      </p:sp>
    </p:spTree>
    <p:extLst>
      <p:ext uri="{BB962C8B-B14F-4D97-AF65-F5344CB8AC3E}">
        <p14:creationId xmlns:p14="http://schemas.microsoft.com/office/powerpoint/2010/main" val="627713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2E19-2C70-41B6-A25E-1F111F7F2DE8}"/>
              </a:ext>
            </a:extLst>
          </p:cNvPr>
          <p:cNvSpPr>
            <a:spLocks noGrp="1"/>
          </p:cNvSpPr>
          <p:nvPr>
            <p:ph type="title"/>
          </p:nvPr>
        </p:nvSpPr>
        <p:spPr/>
        <p:txBody>
          <a:bodyPr vert="horz" lIns="91440" tIns="45720" rIns="91440" bIns="45720" rtlCol="0" anchor="t">
            <a:normAutofit/>
          </a:bodyPr>
          <a:lstStyle/>
          <a:p>
            <a:r>
              <a:rPr lang="en-US" b="1"/>
              <a:t>Sign Up Activity</a:t>
            </a:r>
            <a:endParaRPr lang="en-US"/>
          </a:p>
        </p:txBody>
      </p:sp>
      <p:pic>
        <p:nvPicPr>
          <p:cNvPr id="5" name="Picture 5">
            <a:extLst>
              <a:ext uri="{FF2B5EF4-FFF2-40B4-BE49-F238E27FC236}">
                <a16:creationId xmlns:a16="http://schemas.microsoft.com/office/drawing/2014/main" id="{43398B36-1673-436E-BC5B-A539425F9D81}"/>
              </a:ext>
            </a:extLst>
          </p:cNvPr>
          <p:cNvPicPr>
            <a:picLocks noGrp="1" noChangeAspect="1"/>
          </p:cNvPicPr>
          <p:nvPr>
            <p:ph idx="1"/>
          </p:nvPr>
        </p:nvPicPr>
        <p:blipFill>
          <a:blip r:embed="rId2"/>
          <a:stretch>
            <a:fillRect/>
          </a:stretch>
        </p:blipFill>
        <p:spPr>
          <a:xfrm>
            <a:off x="7695445" y="446088"/>
            <a:ext cx="2436733" cy="5414963"/>
          </a:xfrm>
        </p:spPr>
      </p:pic>
      <p:sp>
        <p:nvSpPr>
          <p:cNvPr id="4" name="Text Placeholder 3">
            <a:extLst>
              <a:ext uri="{FF2B5EF4-FFF2-40B4-BE49-F238E27FC236}">
                <a16:creationId xmlns:a16="http://schemas.microsoft.com/office/drawing/2014/main" id="{70880E65-E5F4-4751-8727-CEA096B265E9}"/>
              </a:ext>
            </a:extLst>
          </p:cNvPr>
          <p:cNvSpPr>
            <a:spLocks noGrp="1"/>
          </p:cNvSpPr>
          <p:nvPr>
            <p:ph type="body" sz="half" idx="2"/>
          </p:nvPr>
        </p:nvSpPr>
        <p:spPr/>
        <p:txBody>
          <a:bodyPr vert="horz" lIns="91440" tIns="45720" rIns="91440" bIns="45720" rtlCol="0" anchor="t">
            <a:normAutofit/>
          </a:bodyPr>
          <a:lstStyle/>
          <a:p>
            <a:r>
              <a:rPr lang="en-US" sz="1800" dirty="0"/>
              <a:t>This is the Signup Activity. After providing email and password(password should be strong unless app won't </a:t>
            </a:r>
            <a:r>
              <a:rPr lang="en-US" sz="1800"/>
              <a:t>accept it), an email will be sent for verification.</a:t>
            </a:r>
            <a:endParaRPr lang="en-US" dirty="0"/>
          </a:p>
        </p:txBody>
      </p:sp>
    </p:spTree>
    <p:extLst>
      <p:ext uri="{BB962C8B-B14F-4D97-AF65-F5344CB8AC3E}">
        <p14:creationId xmlns:p14="http://schemas.microsoft.com/office/powerpoint/2010/main" val="1152560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D35EB-5BDB-402A-B877-EAA40F2EF829}"/>
              </a:ext>
            </a:extLst>
          </p:cNvPr>
          <p:cNvSpPr>
            <a:spLocks noGrp="1"/>
          </p:cNvSpPr>
          <p:nvPr>
            <p:ph type="title"/>
          </p:nvPr>
        </p:nvSpPr>
        <p:spPr/>
        <p:txBody>
          <a:bodyPr vert="horz" lIns="91440" tIns="45720" rIns="91440" bIns="45720" rtlCol="0" anchor="t">
            <a:normAutofit/>
          </a:bodyPr>
          <a:lstStyle/>
          <a:p>
            <a:r>
              <a:rPr lang="en-US" b="1"/>
              <a:t>Verification email snapshot</a:t>
            </a:r>
            <a:endParaRPr lang="en-US"/>
          </a:p>
        </p:txBody>
      </p:sp>
      <p:pic>
        <p:nvPicPr>
          <p:cNvPr id="5" name="Picture 5">
            <a:extLst>
              <a:ext uri="{FF2B5EF4-FFF2-40B4-BE49-F238E27FC236}">
                <a16:creationId xmlns:a16="http://schemas.microsoft.com/office/drawing/2014/main" id="{02ED796C-5555-4B63-A1B8-5F229D25899C}"/>
              </a:ext>
            </a:extLst>
          </p:cNvPr>
          <p:cNvPicPr>
            <a:picLocks noGrp="1" noChangeAspect="1"/>
          </p:cNvPicPr>
          <p:nvPr>
            <p:ph idx="1"/>
          </p:nvPr>
        </p:nvPicPr>
        <p:blipFill>
          <a:blip r:embed="rId2"/>
          <a:stretch>
            <a:fillRect/>
          </a:stretch>
        </p:blipFill>
        <p:spPr>
          <a:xfrm>
            <a:off x="7615067" y="446088"/>
            <a:ext cx="2597490" cy="5414963"/>
          </a:xfrm>
        </p:spPr>
      </p:pic>
      <p:sp>
        <p:nvSpPr>
          <p:cNvPr id="4" name="Text Placeholder 3">
            <a:extLst>
              <a:ext uri="{FF2B5EF4-FFF2-40B4-BE49-F238E27FC236}">
                <a16:creationId xmlns:a16="http://schemas.microsoft.com/office/drawing/2014/main" id="{AF0523D2-7409-4841-A495-69EF1FA3216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0820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E7FF-46FD-4664-ABF9-34AA6EA0B5C2}"/>
              </a:ext>
            </a:extLst>
          </p:cNvPr>
          <p:cNvSpPr>
            <a:spLocks noGrp="1"/>
          </p:cNvSpPr>
          <p:nvPr>
            <p:ph type="title"/>
          </p:nvPr>
        </p:nvSpPr>
        <p:spPr/>
        <p:txBody>
          <a:bodyPr vert="horz" lIns="91440" tIns="45720" rIns="91440" bIns="45720" rtlCol="0" anchor="t">
            <a:normAutofit/>
          </a:bodyPr>
          <a:lstStyle/>
          <a:p>
            <a:r>
              <a:rPr lang="en-US" b="1"/>
              <a:t>Reset password email snapshot</a:t>
            </a:r>
            <a:endParaRPr lang="en-US" dirty="0"/>
          </a:p>
        </p:txBody>
      </p:sp>
      <p:pic>
        <p:nvPicPr>
          <p:cNvPr id="5" name="Picture 5">
            <a:extLst>
              <a:ext uri="{FF2B5EF4-FFF2-40B4-BE49-F238E27FC236}">
                <a16:creationId xmlns:a16="http://schemas.microsoft.com/office/drawing/2014/main" id="{6EFA8970-C338-4CCD-9C87-FB6ED75ED330}"/>
              </a:ext>
            </a:extLst>
          </p:cNvPr>
          <p:cNvPicPr>
            <a:picLocks noGrp="1" noChangeAspect="1"/>
          </p:cNvPicPr>
          <p:nvPr>
            <p:ph idx="1"/>
          </p:nvPr>
        </p:nvPicPr>
        <p:blipFill>
          <a:blip r:embed="rId2"/>
          <a:stretch>
            <a:fillRect/>
          </a:stretch>
        </p:blipFill>
        <p:spPr>
          <a:xfrm>
            <a:off x="7695445" y="446088"/>
            <a:ext cx="2436733" cy="5414963"/>
          </a:xfrm>
        </p:spPr>
      </p:pic>
      <p:sp>
        <p:nvSpPr>
          <p:cNvPr id="4" name="Text Placeholder 3">
            <a:extLst>
              <a:ext uri="{FF2B5EF4-FFF2-40B4-BE49-F238E27FC236}">
                <a16:creationId xmlns:a16="http://schemas.microsoft.com/office/drawing/2014/main" id="{613A6801-3E21-4A72-B204-4CB19C7281C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18599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F961-2FF7-4D15-B575-59D3A3FD27AE}"/>
              </a:ext>
            </a:extLst>
          </p:cNvPr>
          <p:cNvSpPr>
            <a:spLocks noGrp="1"/>
          </p:cNvSpPr>
          <p:nvPr>
            <p:ph type="title"/>
          </p:nvPr>
        </p:nvSpPr>
        <p:spPr/>
        <p:txBody>
          <a:bodyPr vert="horz" lIns="91440" tIns="45720" rIns="91440" bIns="45720" rtlCol="0" anchor="t">
            <a:normAutofit/>
          </a:bodyPr>
          <a:lstStyle/>
          <a:p>
            <a:r>
              <a:rPr lang="en-US" sz="3600" dirty="0">
                <a:latin typeface="Browallia New"/>
                <a:cs typeface="Browallia New"/>
              </a:rPr>
              <a:t>Mentor:</a:t>
            </a:r>
            <a:endParaRPr lang="en-US" sz="3600" dirty="0"/>
          </a:p>
        </p:txBody>
      </p:sp>
      <p:sp>
        <p:nvSpPr>
          <p:cNvPr id="3" name="Content Placeholder 2">
            <a:extLst>
              <a:ext uri="{FF2B5EF4-FFF2-40B4-BE49-F238E27FC236}">
                <a16:creationId xmlns:a16="http://schemas.microsoft.com/office/drawing/2014/main" id="{565EA4D1-7BA1-40F3-AB86-06F658930EDC}"/>
              </a:ext>
            </a:extLst>
          </p:cNvPr>
          <p:cNvSpPr>
            <a:spLocks noGrp="1"/>
          </p:cNvSpPr>
          <p:nvPr>
            <p:ph idx="1"/>
          </p:nvPr>
        </p:nvSpPr>
        <p:spPr/>
        <p:txBody>
          <a:bodyPr vert="horz" lIns="91440" tIns="45720" rIns="91440" bIns="45720" rtlCol="0" anchor="t">
            <a:normAutofit/>
          </a:bodyPr>
          <a:lstStyle/>
          <a:p>
            <a:pPr marL="0" indent="0">
              <a:buNone/>
            </a:pPr>
            <a:r>
              <a:rPr lang="en-US" sz="2800" dirty="0">
                <a:latin typeface="Browallia New"/>
                <a:cs typeface="Browallia New"/>
              </a:rPr>
              <a:t>Team Members:</a:t>
            </a:r>
            <a:endParaRPr lang="en-US" dirty="0">
              <a:latin typeface="Century Gothic" panose="020B0502020202020204"/>
              <a:cs typeface="Browallia New"/>
            </a:endParaRPr>
          </a:p>
          <a:p>
            <a:r>
              <a:rPr lang="en-US" sz="2800" dirty="0">
                <a:latin typeface="Browallia New"/>
                <a:cs typeface="Browallia New"/>
              </a:rPr>
              <a:t>Kundan Nayak(20174018)</a:t>
            </a:r>
          </a:p>
          <a:p>
            <a:r>
              <a:rPr lang="en-US" sz="2800" dirty="0" err="1">
                <a:latin typeface="Browallia New"/>
                <a:cs typeface="Browallia New"/>
              </a:rPr>
              <a:t>Keval</a:t>
            </a:r>
            <a:r>
              <a:rPr lang="en-US" sz="2800" dirty="0">
                <a:latin typeface="Browallia New"/>
                <a:cs typeface="Browallia New"/>
              </a:rPr>
              <a:t> Kushwaha(20174027)</a:t>
            </a:r>
          </a:p>
          <a:p>
            <a:r>
              <a:rPr lang="en-US" sz="2800" dirty="0">
                <a:latin typeface="Browallia New"/>
                <a:cs typeface="Browallia New"/>
              </a:rPr>
              <a:t>Kapil Kumar(20174161)</a:t>
            </a:r>
          </a:p>
        </p:txBody>
      </p:sp>
      <p:sp>
        <p:nvSpPr>
          <p:cNvPr id="4" name="Text Placeholder 3">
            <a:extLst>
              <a:ext uri="{FF2B5EF4-FFF2-40B4-BE49-F238E27FC236}">
                <a16:creationId xmlns:a16="http://schemas.microsoft.com/office/drawing/2014/main" id="{30B81BBC-8103-4C56-AAAF-45370CAB33F5}"/>
              </a:ext>
            </a:extLst>
          </p:cNvPr>
          <p:cNvSpPr>
            <a:spLocks noGrp="1"/>
          </p:cNvSpPr>
          <p:nvPr>
            <p:ph type="body" sz="half" idx="2"/>
          </p:nvPr>
        </p:nvSpPr>
        <p:spPr/>
        <p:txBody>
          <a:bodyPr vert="horz" lIns="91440" tIns="45720" rIns="91440" bIns="45720" rtlCol="0" anchor="t">
            <a:normAutofit/>
          </a:bodyPr>
          <a:lstStyle/>
          <a:p>
            <a:r>
              <a:rPr lang="en-US" sz="2800" dirty="0">
                <a:latin typeface="Cambria Math"/>
                <a:ea typeface="Cambria Math"/>
              </a:rPr>
              <a:t>Dr. J Sathish Kumar</a:t>
            </a:r>
          </a:p>
        </p:txBody>
      </p:sp>
    </p:spTree>
    <p:extLst>
      <p:ext uri="{BB962C8B-B14F-4D97-AF65-F5344CB8AC3E}">
        <p14:creationId xmlns:p14="http://schemas.microsoft.com/office/powerpoint/2010/main" val="2200965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EB64-09F6-4A04-8A49-9EE4C6731783}"/>
              </a:ext>
            </a:extLst>
          </p:cNvPr>
          <p:cNvSpPr>
            <a:spLocks noGrp="1"/>
          </p:cNvSpPr>
          <p:nvPr>
            <p:ph type="title"/>
          </p:nvPr>
        </p:nvSpPr>
        <p:spPr/>
        <p:txBody>
          <a:bodyPr vert="horz" lIns="91440" tIns="45720" rIns="91440" bIns="45720" rtlCol="0" anchor="t">
            <a:normAutofit/>
          </a:bodyPr>
          <a:lstStyle/>
          <a:p>
            <a:r>
              <a:rPr lang="en-US" b="1"/>
              <a:t>Home Activity</a:t>
            </a:r>
            <a:endParaRPr lang="en-US"/>
          </a:p>
        </p:txBody>
      </p:sp>
      <p:pic>
        <p:nvPicPr>
          <p:cNvPr id="5" name="Picture 5">
            <a:extLst>
              <a:ext uri="{FF2B5EF4-FFF2-40B4-BE49-F238E27FC236}">
                <a16:creationId xmlns:a16="http://schemas.microsoft.com/office/drawing/2014/main" id="{34521ED6-47B8-4BD7-90AB-61B9B1FF4C4F}"/>
              </a:ext>
            </a:extLst>
          </p:cNvPr>
          <p:cNvPicPr>
            <a:picLocks noGrp="1" noChangeAspect="1"/>
          </p:cNvPicPr>
          <p:nvPr>
            <p:ph idx="1"/>
          </p:nvPr>
        </p:nvPicPr>
        <p:blipFill>
          <a:blip r:embed="rId2"/>
          <a:stretch>
            <a:fillRect/>
          </a:stretch>
        </p:blipFill>
        <p:spPr>
          <a:xfrm>
            <a:off x="7695445" y="446088"/>
            <a:ext cx="2436733" cy="5414963"/>
          </a:xfrm>
        </p:spPr>
      </p:pic>
      <p:sp>
        <p:nvSpPr>
          <p:cNvPr id="4" name="Text Placeholder 3">
            <a:extLst>
              <a:ext uri="{FF2B5EF4-FFF2-40B4-BE49-F238E27FC236}">
                <a16:creationId xmlns:a16="http://schemas.microsoft.com/office/drawing/2014/main" id="{B6F4A0CD-63A3-4F64-80C0-EC327138FAD6}"/>
              </a:ext>
            </a:extLst>
          </p:cNvPr>
          <p:cNvSpPr>
            <a:spLocks noGrp="1"/>
          </p:cNvSpPr>
          <p:nvPr>
            <p:ph type="body" sz="half" idx="2"/>
          </p:nvPr>
        </p:nvSpPr>
        <p:spPr/>
        <p:txBody>
          <a:bodyPr vert="horz" lIns="91440" tIns="45720" rIns="91440" bIns="45720" rtlCol="0" anchor="t">
            <a:normAutofit/>
          </a:bodyPr>
          <a:lstStyle/>
          <a:p>
            <a:r>
              <a:rPr lang="en-US" sz="1800" dirty="0"/>
              <a:t>Will show the list of products </a:t>
            </a:r>
            <a:r>
              <a:rPr lang="en-US" sz="1800"/>
              <a:t>that available to be purchased.</a:t>
            </a:r>
          </a:p>
        </p:txBody>
      </p:sp>
    </p:spTree>
    <p:extLst>
      <p:ext uri="{BB962C8B-B14F-4D97-AF65-F5344CB8AC3E}">
        <p14:creationId xmlns:p14="http://schemas.microsoft.com/office/powerpoint/2010/main" val="2682046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B4F05-C089-48D5-A86D-C5BB718B2F61}"/>
              </a:ext>
            </a:extLst>
          </p:cNvPr>
          <p:cNvSpPr>
            <a:spLocks noGrp="1"/>
          </p:cNvSpPr>
          <p:nvPr>
            <p:ph type="title"/>
          </p:nvPr>
        </p:nvSpPr>
        <p:spPr/>
        <p:txBody>
          <a:bodyPr vert="horz" lIns="91440" tIns="45720" rIns="91440" bIns="45720" rtlCol="0" anchor="t">
            <a:normAutofit/>
          </a:bodyPr>
          <a:lstStyle/>
          <a:p>
            <a:r>
              <a:rPr lang="en-US" b="1"/>
              <a:t>Navigation Bar </a:t>
            </a:r>
            <a:endParaRPr lang="en-US"/>
          </a:p>
        </p:txBody>
      </p:sp>
      <p:pic>
        <p:nvPicPr>
          <p:cNvPr id="5" name="Picture 5">
            <a:extLst>
              <a:ext uri="{FF2B5EF4-FFF2-40B4-BE49-F238E27FC236}">
                <a16:creationId xmlns:a16="http://schemas.microsoft.com/office/drawing/2014/main" id="{DCE0DA9B-8ECD-4ACB-AF59-BEE34375D045}"/>
              </a:ext>
            </a:extLst>
          </p:cNvPr>
          <p:cNvPicPr>
            <a:picLocks noGrp="1" noChangeAspect="1"/>
          </p:cNvPicPr>
          <p:nvPr>
            <p:ph idx="1"/>
          </p:nvPr>
        </p:nvPicPr>
        <p:blipFill>
          <a:blip r:embed="rId2"/>
          <a:stretch>
            <a:fillRect/>
          </a:stretch>
        </p:blipFill>
        <p:spPr>
          <a:xfrm>
            <a:off x="7695445" y="446088"/>
            <a:ext cx="2436733" cy="5414963"/>
          </a:xfrm>
        </p:spPr>
      </p:pic>
      <p:sp>
        <p:nvSpPr>
          <p:cNvPr id="4" name="Text Placeholder 3">
            <a:extLst>
              <a:ext uri="{FF2B5EF4-FFF2-40B4-BE49-F238E27FC236}">
                <a16:creationId xmlns:a16="http://schemas.microsoft.com/office/drawing/2014/main" id="{4A499EF3-C990-45C7-BC8E-73ED1BB9529A}"/>
              </a:ext>
            </a:extLst>
          </p:cNvPr>
          <p:cNvSpPr>
            <a:spLocks noGrp="1"/>
          </p:cNvSpPr>
          <p:nvPr>
            <p:ph type="body" sz="half" idx="2"/>
          </p:nvPr>
        </p:nvSpPr>
        <p:spPr/>
        <p:txBody>
          <a:bodyPr vert="horz" lIns="91440" tIns="45720" rIns="91440" bIns="45720" rtlCol="0" anchor="t">
            <a:normAutofit/>
          </a:bodyPr>
          <a:lstStyle/>
          <a:p>
            <a:pPr marL="285750" indent="-285750">
              <a:buFont typeface="Arial" charset="2"/>
              <a:buChar char="•"/>
            </a:pPr>
            <a:r>
              <a:rPr lang="en-US" b="1"/>
              <a:t>Profile: </a:t>
            </a:r>
            <a:r>
              <a:rPr lang="en-US"/>
              <a:t>For updating your profile</a:t>
            </a:r>
          </a:p>
          <a:p>
            <a:pPr marL="285750" indent="-285750">
              <a:buFont typeface="Arial" charset="2"/>
              <a:buChar char="•"/>
            </a:pPr>
            <a:r>
              <a:rPr lang="en-US" b="1"/>
              <a:t>Sell: </a:t>
            </a:r>
            <a:r>
              <a:rPr lang="en-US"/>
              <a:t>Foir selling your products</a:t>
            </a:r>
            <a:endParaRPr lang="en-US" dirty="0"/>
          </a:p>
          <a:p>
            <a:pPr marL="285750" indent="-285750">
              <a:buFont typeface="Arial" charset="2"/>
              <a:buChar char="•"/>
            </a:pPr>
            <a:r>
              <a:rPr lang="en-US" b="1"/>
              <a:t>Logout: </a:t>
            </a:r>
            <a:r>
              <a:rPr lang="en-US"/>
              <a:t>For logging out</a:t>
            </a:r>
            <a:endParaRPr lang="en-US" dirty="0"/>
          </a:p>
        </p:txBody>
      </p:sp>
    </p:spTree>
    <p:extLst>
      <p:ext uri="{BB962C8B-B14F-4D97-AF65-F5344CB8AC3E}">
        <p14:creationId xmlns:p14="http://schemas.microsoft.com/office/powerpoint/2010/main" val="2624905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95BD-4FF5-4B31-A778-B6A82F69C6B3}"/>
              </a:ext>
            </a:extLst>
          </p:cNvPr>
          <p:cNvSpPr>
            <a:spLocks noGrp="1"/>
          </p:cNvSpPr>
          <p:nvPr>
            <p:ph type="title"/>
          </p:nvPr>
        </p:nvSpPr>
        <p:spPr/>
        <p:txBody>
          <a:bodyPr vert="horz" lIns="91440" tIns="45720" rIns="91440" bIns="45720" rtlCol="0" anchor="t">
            <a:normAutofit/>
          </a:bodyPr>
          <a:lstStyle/>
          <a:p>
            <a:r>
              <a:rPr lang="en-US" b="1"/>
              <a:t>Profile update activity</a:t>
            </a:r>
            <a:endParaRPr lang="en-US"/>
          </a:p>
        </p:txBody>
      </p:sp>
      <p:pic>
        <p:nvPicPr>
          <p:cNvPr id="5" name="Picture 5">
            <a:extLst>
              <a:ext uri="{FF2B5EF4-FFF2-40B4-BE49-F238E27FC236}">
                <a16:creationId xmlns:a16="http://schemas.microsoft.com/office/drawing/2014/main" id="{6F927206-7DFC-4013-9341-A92280A48DC4}"/>
              </a:ext>
            </a:extLst>
          </p:cNvPr>
          <p:cNvPicPr>
            <a:picLocks noGrp="1" noChangeAspect="1"/>
          </p:cNvPicPr>
          <p:nvPr>
            <p:ph idx="1"/>
          </p:nvPr>
        </p:nvPicPr>
        <p:blipFill>
          <a:blip r:embed="rId2"/>
          <a:stretch>
            <a:fillRect/>
          </a:stretch>
        </p:blipFill>
        <p:spPr>
          <a:xfrm>
            <a:off x="7695445" y="446088"/>
            <a:ext cx="2436733" cy="5414963"/>
          </a:xfrm>
        </p:spPr>
      </p:pic>
      <p:sp>
        <p:nvSpPr>
          <p:cNvPr id="4" name="Text Placeholder 3">
            <a:extLst>
              <a:ext uri="{FF2B5EF4-FFF2-40B4-BE49-F238E27FC236}">
                <a16:creationId xmlns:a16="http://schemas.microsoft.com/office/drawing/2014/main" id="{AF0E3D39-7D2E-4776-8DB6-D98D433460A2}"/>
              </a:ext>
            </a:extLst>
          </p:cNvPr>
          <p:cNvSpPr>
            <a:spLocks noGrp="1"/>
          </p:cNvSpPr>
          <p:nvPr>
            <p:ph type="body" sz="half" idx="2"/>
          </p:nvPr>
        </p:nvSpPr>
        <p:spPr/>
        <p:txBody>
          <a:bodyPr vert="horz" lIns="91440" tIns="45720" rIns="91440" bIns="45720" rtlCol="0" anchor="t">
            <a:normAutofit/>
          </a:bodyPr>
          <a:lstStyle/>
          <a:p>
            <a:r>
              <a:rPr lang="en-US"/>
              <a:t>Very basic activity, just have to upload your display image and name.</a:t>
            </a:r>
          </a:p>
        </p:txBody>
      </p:sp>
    </p:spTree>
    <p:extLst>
      <p:ext uri="{BB962C8B-B14F-4D97-AF65-F5344CB8AC3E}">
        <p14:creationId xmlns:p14="http://schemas.microsoft.com/office/powerpoint/2010/main" val="1100188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2886-3A87-4F16-8DCA-FD35952970EE}"/>
              </a:ext>
            </a:extLst>
          </p:cNvPr>
          <p:cNvSpPr>
            <a:spLocks noGrp="1"/>
          </p:cNvSpPr>
          <p:nvPr>
            <p:ph type="title"/>
          </p:nvPr>
        </p:nvSpPr>
        <p:spPr/>
        <p:txBody>
          <a:bodyPr vert="horz" lIns="91440" tIns="45720" rIns="91440" bIns="45720" rtlCol="0" anchor="t">
            <a:normAutofit/>
          </a:bodyPr>
          <a:lstStyle/>
          <a:p>
            <a:r>
              <a:rPr lang="en-US" b="1"/>
              <a:t>Selling Activity</a:t>
            </a:r>
            <a:endParaRPr lang="en-US"/>
          </a:p>
        </p:txBody>
      </p:sp>
      <p:pic>
        <p:nvPicPr>
          <p:cNvPr id="5" name="Picture 5">
            <a:extLst>
              <a:ext uri="{FF2B5EF4-FFF2-40B4-BE49-F238E27FC236}">
                <a16:creationId xmlns:a16="http://schemas.microsoft.com/office/drawing/2014/main" id="{C33808AE-E576-4DD7-8152-0E6EF177A117}"/>
              </a:ext>
            </a:extLst>
          </p:cNvPr>
          <p:cNvPicPr>
            <a:picLocks noGrp="1" noChangeAspect="1"/>
          </p:cNvPicPr>
          <p:nvPr>
            <p:ph idx="1"/>
          </p:nvPr>
        </p:nvPicPr>
        <p:blipFill>
          <a:blip r:embed="rId2"/>
          <a:stretch>
            <a:fillRect/>
          </a:stretch>
        </p:blipFill>
        <p:spPr>
          <a:xfrm>
            <a:off x="7695445" y="446088"/>
            <a:ext cx="2436733" cy="5414963"/>
          </a:xfrm>
        </p:spPr>
      </p:pic>
      <p:sp>
        <p:nvSpPr>
          <p:cNvPr id="4" name="Text Placeholder 3">
            <a:extLst>
              <a:ext uri="{FF2B5EF4-FFF2-40B4-BE49-F238E27FC236}">
                <a16:creationId xmlns:a16="http://schemas.microsoft.com/office/drawing/2014/main" id="{6A72D703-E531-43FC-AE15-C6655C602A6D}"/>
              </a:ext>
            </a:extLst>
          </p:cNvPr>
          <p:cNvSpPr>
            <a:spLocks noGrp="1"/>
          </p:cNvSpPr>
          <p:nvPr>
            <p:ph type="body" sz="half" idx="2"/>
          </p:nvPr>
        </p:nvSpPr>
        <p:spPr/>
        <p:txBody>
          <a:bodyPr vert="horz" lIns="91440" tIns="45720" rIns="91440" bIns="45720" rtlCol="0" anchor="t">
            <a:normAutofit/>
          </a:bodyPr>
          <a:lstStyle/>
          <a:p>
            <a:r>
              <a:rPr lang="en-US" dirty="0"/>
              <a:t>Fill  the name, price, description for </a:t>
            </a:r>
            <a:r>
              <a:rPr lang="en-US"/>
              <a:t>your product andupload an image.</a:t>
            </a:r>
            <a:endParaRPr lang="en-US" dirty="0"/>
          </a:p>
        </p:txBody>
      </p:sp>
    </p:spTree>
    <p:extLst>
      <p:ext uri="{BB962C8B-B14F-4D97-AF65-F5344CB8AC3E}">
        <p14:creationId xmlns:p14="http://schemas.microsoft.com/office/powerpoint/2010/main" val="3698041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9D675-0091-438F-AC3A-CA8A2FD286DE}"/>
              </a:ext>
            </a:extLst>
          </p:cNvPr>
          <p:cNvSpPr>
            <a:spLocks noGrp="1"/>
          </p:cNvSpPr>
          <p:nvPr>
            <p:ph type="title"/>
          </p:nvPr>
        </p:nvSpPr>
        <p:spPr/>
        <p:txBody>
          <a:bodyPr vert="horz" lIns="91440" tIns="45720" rIns="91440" bIns="45720" rtlCol="0" anchor="t">
            <a:normAutofit/>
          </a:bodyPr>
          <a:lstStyle/>
          <a:p>
            <a:r>
              <a:rPr lang="en-US" b="1"/>
              <a:t>Product Activity for seller</a:t>
            </a:r>
            <a:endParaRPr lang="en-US"/>
          </a:p>
        </p:txBody>
      </p:sp>
      <p:pic>
        <p:nvPicPr>
          <p:cNvPr id="12" name="Picture 12">
            <a:extLst>
              <a:ext uri="{FF2B5EF4-FFF2-40B4-BE49-F238E27FC236}">
                <a16:creationId xmlns:a16="http://schemas.microsoft.com/office/drawing/2014/main" id="{4FDBB73D-EE7F-4FEE-BCE9-3F9578FD21FD}"/>
              </a:ext>
            </a:extLst>
          </p:cNvPr>
          <p:cNvPicPr>
            <a:picLocks noGrp="1" noChangeAspect="1"/>
          </p:cNvPicPr>
          <p:nvPr>
            <p:ph idx="1"/>
          </p:nvPr>
        </p:nvPicPr>
        <p:blipFill>
          <a:blip r:embed="rId2"/>
          <a:stretch>
            <a:fillRect/>
          </a:stretch>
        </p:blipFill>
        <p:spPr>
          <a:xfrm>
            <a:off x="7695445" y="446088"/>
            <a:ext cx="2436733" cy="5414963"/>
          </a:xfrm>
        </p:spPr>
      </p:pic>
      <p:sp>
        <p:nvSpPr>
          <p:cNvPr id="4" name="Text Placeholder 3">
            <a:extLst>
              <a:ext uri="{FF2B5EF4-FFF2-40B4-BE49-F238E27FC236}">
                <a16:creationId xmlns:a16="http://schemas.microsoft.com/office/drawing/2014/main" id="{3C48A1C5-4B3B-43F6-8C73-0F08BD2B7862}"/>
              </a:ext>
            </a:extLst>
          </p:cNvPr>
          <p:cNvSpPr>
            <a:spLocks noGrp="1"/>
          </p:cNvSpPr>
          <p:nvPr>
            <p:ph type="body" sz="half" idx="2"/>
          </p:nvPr>
        </p:nvSpPr>
        <p:spPr/>
        <p:txBody>
          <a:bodyPr vert="horz" lIns="91440" tIns="45720" rIns="91440" bIns="45720" rtlCol="0" anchor="t">
            <a:normAutofit/>
          </a:bodyPr>
          <a:lstStyle/>
          <a:p>
            <a:r>
              <a:rPr lang="en-US" sz="1800"/>
              <a:t>If you are owner of a product </a:t>
            </a:r>
            <a:r>
              <a:rPr lang="en-US" sz="1800" dirty="0"/>
              <a:t>you can delete it anytime after clicking on delete button.</a:t>
            </a:r>
            <a:endParaRPr lang="en-US" dirty="0"/>
          </a:p>
        </p:txBody>
      </p:sp>
    </p:spTree>
    <p:extLst>
      <p:ext uri="{BB962C8B-B14F-4D97-AF65-F5344CB8AC3E}">
        <p14:creationId xmlns:p14="http://schemas.microsoft.com/office/powerpoint/2010/main" val="3965337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BEC9-64C3-42A0-9A29-B7E627FA60E6}"/>
              </a:ext>
            </a:extLst>
          </p:cNvPr>
          <p:cNvSpPr>
            <a:spLocks noGrp="1"/>
          </p:cNvSpPr>
          <p:nvPr>
            <p:ph type="title"/>
          </p:nvPr>
        </p:nvSpPr>
        <p:spPr/>
        <p:txBody>
          <a:bodyPr vert="horz" lIns="91440" tIns="45720" rIns="91440" bIns="45720" rtlCol="0" anchor="t">
            <a:normAutofit/>
          </a:bodyPr>
          <a:lstStyle/>
          <a:p>
            <a:r>
              <a:rPr lang="en-US" b="1"/>
              <a:t>Product Activity for buyer</a:t>
            </a:r>
            <a:endParaRPr lang="en-US"/>
          </a:p>
        </p:txBody>
      </p:sp>
      <p:pic>
        <p:nvPicPr>
          <p:cNvPr id="5" name="Picture 5">
            <a:extLst>
              <a:ext uri="{FF2B5EF4-FFF2-40B4-BE49-F238E27FC236}">
                <a16:creationId xmlns:a16="http://schemas.microsoft.com/office/drawing/2014/main" id="{B7424D29-8BD3-43B8-ADCA-8B4B49F67F63}"/>
              </a:ext>
            </a:extLst>
          </p:cNvPr>
          <p:cNvPicPr>
            <a:picLocks noGrp="1" noChangeAspect="1"/>
          </p:cNvPicPr>
          <p:nvPr>
            <p:ph idx="1"/>
          </p:nvPr>
        </p:nvPicPr>
        <p:blipFill>
          <a:blip r:embed="rId2"/>
          <a:stretch>
            <a:fillRect/>
          </a:stretch>
        </p:blipFill>
        <p:spPr>
          <a:xfrm>
            <a:off x="7695445" y="446088"/>
            <a:ext cx="2436733" cy="5414963"/>
          </a:xfrm>
        </p:spPr>
      </p:pic>
      <p:sp>
        <p:nvSpPr>
          <p:cNvPr id="4" name="Text Placeholder 3">
            <a:extLst>
              <a:ext uri="{FF2B5EF4-FFF2-40B4-BE49-F238E27FC236}">
                <a16:creationId xmlns:a16="http://schemas.microsoft.com/office/drawing/2014/main" id="{236AE008-B6EB-4E1D-AD54-5C72FAED6AB2}"/>
              </a:ext>
            </a:extLst>
          </p:cNvPr>
          <p:cNvSpPr>
            <a:spLocks noGrp="1"/>
          </p:cNvSpPr>
          <p:nvPr>
            <p:ph type="body" sz="half" idx="2"/>
          </p:nvPr>
        </p:nvSpPr>
        <p:spPr/>
        <p:txBody>
          <a:bodyPr vert="horz" lIns="91440" tIns="45720" rIns="91440" bIns="45720" rtlCol="0" anchor="t">
            <a:normAutofit/>
          </a:bodyPr>
          <a:lstStyle/>
          <a:p>
            <a:r>
              <a:rPr lang="en-US" sz="1800" dirty="0"/>
              <a:t>If you are a buyer, you can either click on BUY REQUEST button to directly send an email to seller to notify that you want to purchase this product or you can click on </a:t>
            </a:r>
            <a:r>
              <a:rPr lang="en-US" sz="1800"/>
              <a:t>MESSAGE button to get in contact with seller through email.</a:t>
            </a:r>
          </a:p>
        </p:txBody>
      </p:sp>
    </p:spTree>
    <p:extLst>
      <p:ext uri="{BB962C8B-B14F-4D97-AF65-F5344CB8AC3E}">
        <p14:creationId xmlns:p14="http://schemas.microsoft.com/office/powerpoint/2010/main" val="1237172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8742-1CB5-4B79-B14B-A41BC3CA9FB1}"/>
              </a:ext>
            </a:extLst>
          </p:cNvPr>
          <p:cNvSpPr>
            <a:spLocks noGrp="1"/>
          </p:cNvSpPr>
          <p:nvPr>
            <p:ph type="title"/>
          </p:nvPr>
        </p:nvSpPr>
        <p:spPr/>
        <p:txBody>
          <a:bodyPr vert="horz" lIns="91440" tIns="45720" rIns="91440" bIns="45720" rtlCol="0" anchor="t">
            <a:normAutofit/>
          </a:bodyPr>
          <a:lstStyle/>
          <a:p>
            <a:r>
              <a:rPr lang="en-US" b="1"/>
              <a:t>Buy Request Email formait</a:t>
            </a:r>
            <a:endParaRPr lang="en-US"/>
          </a:p>
        </p:txBody>
      </p:sp>
      <p:pic>
        <p:nvPicPr>
          <p:cNvPr id="5" name="Picture 5">
            <a:extLst>
              <a:ext uri="{FF2B5EF4-FFF2-40B4-BE49-F238E27FC236}">
                <a16:creationId xmlns:a16="http://schemas.microsoft.com/office/drawing/2014/main" id="{255D4C25-6926-4C8A-95B7-B3A079809829}"/>
              </a:ext>
            </a:extLst>
          </p:cNvPr>
          <p:cNvPicPr>
            <a:picLocks noGrp="1" noChangeAspect="1"/>
          </p:cNvPicPr>
          <p:nvPr>
            <p:ph idx="1"/>
          </p:nvPr>
        </p:nvPicPr>
        <p:blipFill>
          <a:blip r:embed="rId2"/>
          <a:stretch>
            <a:fillRect/>
          </a:stretch>
        </p:blipFill>
        <p:spPr>
          <a:xfrm>
            <a:off x="7695445" y="446088"/>
            <a:ext cx="2436733" cy="5414963"/>
          </a:xfrm>
        </p:spPr>
      </p:pic>
      <p:sp>
        <p:nvSpPr>
          <p:cNvPr id="4" name="Text Placeholder 3">
            <a:extLst>
              <a:ext uri="{FF2B5EF4-FFF2-40B4-BE49-F238E27FC236}">
                <a16:creationId xmlns:a16="http://schemas.microsoft.com/office/drawing/2014/main" id="{7E73D7A5-03E6-41AF-ADC5-5512F57BC936}"/>
              </a:ext>
            </a:extLst>
          </p:cNvPr>
          <p:cNvSpPr>
            <a:spLocks noGrp="1"/>
          </p:cNvSpPr>
          <p:nvPr>
            <p:ph type="body" sz="half" idx="2"/>
          </p:nvPr>
        </p:nvSpPr>
        <p:spPr/>
        <p:txBody>
          <a:bodyPr vert="horz" lIns="91440" tIns="45720" rIns="91440" bIns="45720" rtlCol="0" anchor="t">
            <a:normAutofit/>
          </a:bodyPr>
          <a:lstStyle/>
          <a:p>
            <a:r>
              <a:rPr lang="en-US"/>
              <a:t>After clicking on BUY REQUEST</a:t>
            </a:r>
          </a:p>
        </p:txBody>
      </p:sp>
      <p:pic>
        <p:nvPicPr>
          <p:cNvPr id="6" name="Picture 6">
            <a:extLst>
              <a:ext uri="{FF2B5EF4-FFF2-40B4-BE49-F238E27FC236}">
                <a16:creationId xmlns:a16="http://schemas.microsoft.com/office/drawing/2014/main" id="{1DB02AAE-F486-41A4-BE37-2E8589AAD7CB}"/>
              </a:ext>
            </a:extLst>
          </p:cNvPr>
          <p:cNvPicPr>
            <a:picLocks noChangeAspect="1"/>
          </p:cNvPicPr>
          <p:nvPr/>
        </p:nvPicPr>
        <p:blipFill>
          <a:blip r:embed="rId3"/>
          <a:stretch>
            <a:fillRect/>
          </a:stretch>
        </p:blipFill>
        <p:spPr>
          <a:xfrm>
            <a:off x="3237561" y="1978990"/>
            <a:ext cx="1851660" cy="3054627"/>
          </a:xfrm>
          <a:prstGeom prst="rect">
            <a:avLst/>
          </a:prstGeom>
        </p:spPr>
      </p:pic>
    </p:spTree>
    <p:extLst>
      <p:ext uri="{BB962C8B-B14F-4D97-AF65-F5344CB8AC3E}">
        <p14:creationId xmlns:p14="http://schemas.microsoft.com/office/powerpoint/2010/main" val="3481988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0DF45-4846-4182-8DEB-A329299A7CF0}"/>
              </a:ext>
            </a:extLst>
          </p:cNvPr>
          <p:cNvSpPr>
            <a:spLocks noGrp="1"/>
          </p:cNvSpPr>
          <p:nvPr>
            <p:ph type="title"/>
          </p:nvPr>
        </p:nvSpPr>
        <p:spPr/>
        <p:txBody>
          <a:bodyPr vert="horz" lIns="91440" tIns="45720" rIns="91440" bIns="45720" rtlCol="0" anchor="t">
            <a:normAutofit/>
          </a:bodyPr>
          <a:lstStyle/>
          <a:p>
            <a:r>
              <a:rPr lang="en-US" b="1"/>
              <a:t>Message</a:t>
            </a:r>
            <a:endParaRPr lang="en-US"/>
          </a:p>
        </p:txBody>
      </p:sp>
      <p:pic>
        <p:nvPicPr>
          <p:cNvPr id="5" name="Picture 5">
            <a:extLst>
              <a:ext uri="{FF2B5EF4-FFF2-40B4-BE49-F238E27FC236}">
                <a16:creationId xmlns:a16="http://schemas.microsoft.com/office/drawing/2014/main" id="{4F2DF814-A7A8-4876-A9F1-29F9A97FBE6C}"/>
              </a:ext>
            </a:extLst>
          </p:cNvPr>
          <p:cNvPicPr>
            <a:picLocks noGrp="1" noChangeAspect="1"/>
          </p:cNvPicPr>
          <p:nvPr>
            <p:ph idx="1"/>
          </p:nvPr>
        </p:nvPicPr>
        <p:blipFill>
          <a:blip r:embed="rId2"/>
          <a:stretch>
            <a:fillRect/>
          </a:stretch>
        </p:blipFill>
        <p:spPr>
          <a:xfrm>
            <a:off x="7695445" y="446088"/>
            <a:ext cx="2436733" cy="5414963"/>
          </a:xfrm>
        </p:spPr>
      </p:pic>
      <p:sp>
        <p:nvSpPr>
          <p:cNvPr id="4" name="Text Placeholder 3">
            <a:extLst>
              <a:ext uri="{FF2B5EF4-FFF2-40B4-BE49-F238E27FC236}">
                <a16:creationId xmlns:a16="http://schemas.microsoft.com/office/drawing/2014/main" id="{3139155E-2F08-417E-910F-8B1CEA509323}"/>
              </a:ext>
            </a:extLst>
          </p:cNvPr>
          <p:cNvSpPr>
            <a:spLocks noGrp="1"/>
          </p:cNvSpPr>
          <p:nvPr>
            <p:ph type="body" sz="half" idx="2"/>
          </p:nvPr>
        </p:nvSpPr>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3046205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77338-F0EE-4253-BB9B-A0614688A1A9}"/>
              </a:ext>
            </a:extLst>
          </p:cNvPr>
          <p:cNvSpPr>
            <a:spLocks noGrp="1"/>
          </p:cNvSpPr>
          <p:nvPr>
            <p:ph type="title"/>
          </p:nvPr>
        </p:nvSpPr>
        <p:spPr/>
        <p:txBody>
          <a:bodyPr vert="horz" lIns="91440" tIns="45720" rIns="91440" bIns="45720" rtlCol="0" anchor="t">
            <a:normAutofit/>
          </a:bodyPr>
          <a:lstStyle/>
          <a:p>
            <a:r>
              <a:rPr lang="en-US" b="1"/>
              <a:t>Emails to seller</a:t>
            </a:r>
            <a:endParaRPr lang="en-US"/>
          </a:p>
        </p:txBody>
      </p:sp>
      <p:sp>
        <p:nvSpPr>
          <p:cNvPr id="3" name="Content Placeholder 2">
            <a:extLst>
              <a:ext uri="{FF2B5EF4-FFF2-40B4-BE49-F238E27FC236}">
                <a16:creationId xmlns:a16="http://schemas.microsoft.com/office/drawing/2014/main" id="{440F7F38-A061-483C-B09A-F93AEBF0219B}"/>
              </a:ext>
            </a:extLst>
          </p:cNvPr>
          <p:cNvSpPr>
            <a:spLocks noGrp="1"/>
          </p:cNvSpPr>
          <p:nvPr>
            <p:ph idx="1"/>
          </p:nvPr>
        </p:nvSpPr>
        <p:spPr/>
        <p:txBody>
          <a:bodyPr vert="horz" lIns="91440" tIns="45720" rIns="91440" bIns="45720" rtlCol="0" anchor="t">
            <a:normAutofit/>
          </a:bodyPr>
          <a:lstStyle/>
          <a:p>
            <a:pPr marL="0" indent="0">
              <a:buNone/>
            </a:pPr>
            <a:r>
              <a:rPr lang="en-US"/>
              <a:t>In case Buyer click on BUY REQUEST button</a:t>
            </a:r>
          </a:p>
          <a:p>
            <a:pPr marL="0" indent="0">
              <a:buNone/>
            </a:pPr>
            <a:endParaRPr lang="en-US" dirty="0"/>
          </a:p>
        </p:txBody>
      </p:sp>
      <p:sp>
        <p:nvSpPr>
          <p:cNvPr id="4" name="Text Placeholder 3">
            <a:extLst>
              <a:ext uri="{FF2B5EF4-FFF2-40B4-BE49-F238E27FC236}">
                <a16:creationId xmlns:a16="http://schemas.microsoft.com/office/drawing/2014/main" id="{C175D3CD-EB4E-4500-9E2C-0F1DE2B35483}"/>
              </a:ext>
            </a:extLst>
          </p:cNvPr>
          <p:cNvSpPr>
            <a:spLocks noGrp="1"/>
          </p:cNvSpPr>
          <p:nvPr>
            <p:ph type="body" sz="half" idx="2"/>
          </p:nvPr>
        </p:nvSpPr>
        <p:spPr/>
        <p:txBody>
          <a:bodyPr vert="horz" lIns="91440" tIns="45720" rIns="91440" bIns="45720" rtlCol="0" anchor="t">
            <a:normAutofit/>
          </a:bodyPr>
          <a:lstStyle/>
          <a:p>
            <a:r>
              <a:rPr lang="en-US"/>
              <a:t>In Case buyer choose to message seller.</a:t>
            </a:r>
          </a:p>
          <a:p>
            <a:endParaRPr lang="en-US" dirty="0"/>
          </a:p>
        </p:txBody>
      </p:sp>
      <p:pic>
        <p:nvPicPr>
          <p:cNvPr id="5" name="Picture 5">
            <a:extLst>
              <a:ext uri="{FF2B5EF4-FFF2-40B4-BE49-F238E27FC236}">
                <a16:creationId xmlns:a16="http://schemas.microsoft.com/office/drawing/2014/main" id="{16D34BA3-7347-46AC-A0E8-50D1704992FD}"/>
              </a:ext>
            </a:extLst>
          </p:cNvPr>
          <p:cNvPicPr>
            <a:picLocks noChangeAspect="1"/>
          </p:cNvPicPr>
          <p:nvPr/>
        </p:nvPicPr>
        <p:blipFill>
          <a:blip r:embed="rId2"/>
          <a:stretch>
            <a:fillRect/>
          </a:stretch>
        </p:blipFill>
        <p:spPr>
          <a:xfrm>
            <a:off x="7500344" y="1327426"/>
            <a:ext cx="1851660" cy="4114800"/>
          </a:xfrm>
          <a:prstGeom prst="rect">
            <a:avLst/>
          </a:prstGeom>
        </p:spPr>
      </p:pic>
      <p:pic>
        <p:nvPicPr>
          <p:cNvPr id="6" name="Picture 6">
            <a:extLst>
              <a:ext uri="{FF2B5EF4-FFF2-40B4-BE49-F238E27FC236}">
                <a16:creationId xmlns:a16="http://schemas.microsoft.com/office/drawing/2014/main" id="{8E26D610-5203-4531-A5EC-1348359E3B5E}"/>
              </a:ext>
            </a:extLst>
          </p:cNvPr>
          <p:cNvPicPr>
            <a:picLocks noChangeAspect="1"/>
          </p:cNvPicPr>
          <p:nvPr/>
        </p:nvPicPr>
        <p:blipFill>
          <a:blip r:embed="rId3"/>
          <a:stretch>
            <a:fillRect/>
          </a:stretch>
        </p:blipFill>
        <p:spPr>
          <a:xfrm>
            <a:off x="3822866" y="1868556"/>
            <a:ext cx="1851660" cy="3573670"/>
          </a:xfrm>
          <a:prstGeom prst="rect">
            <a:avLst/>
          </a:prstGeom>
        </p:spPr>
      </p:pic>
    </p:spTree>
    <p:extLst>
      <p:ext uri="{BB962C8B-B14F-4D97-AF65-F5344CB8AC3E}">
        <p14:creationId xmlns:p14="http://schemas.microsoft.com/office/powerpoint/2010/main" val="4056273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38664-7580-482A-8961-96C4153C66BE}"/>
              </a:ext>
            </a:extLst>
          </p:cNvPr>
          <p:cNvSpPr>
            <a:spLocks noGrp="1"/>
          </p:cNvSpPr>
          <p:nvPr>
            <p:ph type="title"/>
          </p:nvPr>
        </p:nvSpPr>
        <p:spPr>
          <a:xfrm>
            <a:off x="1259893" y="3101093"/>
            <a:ext cx="2454052" cy="3029344"/>
          </a:xfrm>
        </p:spPr>
        <p:txBody>
          <a:bodyPr vert="horz" lIns="91440" tIns="45720" rIns="91440" bIns="45720" rtlCol="0">
            <a:normAutofit/>
          </a:bodyPr>
          <a:lstStyle/>
          <a:p>
            <a:r>
              <a:rPr lang="en-US" sz="3200" b="1">
                <a:solidFill>
                  <a:schemeClr val="bg1"/>
                </a:solidFill>
              </a:rPr>
              <a:t>Limitations </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5B76AB-5DA6-4C66-A6E8-956AEC3D26B8}"/>
              </a:ext>
            </a:extLst>
          </p:cNvPr>
          <p:cNvSpPr>
            <a:spLocks noGrp="1"/>
          </p:cNvSpPr>
          <p:nvPr>
            <p:ph idx="1"/>
          </p:nvPr>
        </p:nvSpPr>
        <p:spPr>
          <a:xfrm>
            <a:off x="4706578" y="589722"/>
            <a:ext cx="6798033" cy="5321500"/>
          </a:xfrm>
        </p:spPr>
        <p:txBody>
          <a:bodyPr anchor="ctr">
            <a:normAutofit/>
          </a:bodyPr>
          <a:lstStyle/>
          <a:p>
            <a:r>
              <a:rPr lang="en-US"/>
              <a:t>System is not distributed, so this app may not work on very large datas.</a:t>
            </a:r>
          </a:p>
          <a:p>
            <a:r>
              <a:rPr lang="en-US"/>
              <a:t>Seller manually have to delete his product.</a:t>
            </a:r>
            <a:endParaRPr lang="en-US" dirty="0"/>
          </a:p>
          <a:p>
            <a:r>
              <a:rPr lang="en-US"/>
              <a:t>Products are not categorized.</a:t>
            </a:r>
            <a:endParaRPr lang="en-US" dirty="0"/>
          </a:p>
          <a:p>
            <a:endParaRPr lang="en-US" dirty="0"/>
          </a:p>
        </p:txBody>
      </p:sp>
    </p:spTree>
    <p:extLst>
      <p:ext uri="{BB962C8B-B14F-4D97-AF65-F5344CB8AC3E}">
        <p14:creationId xmlns:p14="http://schemas.microsoft.com/office/powerpoint/2010/main" val="3233145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7D1D4-8167-44D0-BD5E-D8DF3B9E3181}"/>
              </a:ext>
            </a:extLst>
          </p:cNvPr>
          <p:cNvSpPr>
            <a:spLocks noGrp="1"/>
          </p:cNvSpPr>
          <p:nvPr>
            <p:ph type="title"/>
          </p:nvPr>
        </p:nvSpPr>
        <p:spPr>
          <a:xfrm>
            <a:off x="1259893" y="3101093"/>
            <a:ext cx="2454052" cy="3029344"/>
          </a:xfrm>
        </p:spPr>
        <p:txBody>
          <a:bodyPr>
            <a:normAutofit/>
          </a:bodyPr>
          <a:lstStyle/>
          <a:p>
            <a:r>
              <a:rPr lang="en-US" sz="2700">
                <a:solidFill>
                  <a:schemeClr val="bg1"/>
                </a:solidFill>
              </a:rPr>
              <a:t>Presentation Outline:</a:t>
            </a:r>
          </a:p>
        </p:txBody>
      </p:sp>
      <p:sp>
        <p:nvSpPr>
          <p:cNvPr id="3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35" name="Rectangle 34">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8909F0-3300-4166-9B6D-FAA7EFE79B7F}"/>
              </a:ext>
            </a:extLst>
          </p:cNvPr>
          <p:cNvSpPr>
            <a:spLocks noGrp="1"/>
          </p:cNvSpPr>
          <p:nvPr>
            <p:ph idx="1"/>
          </p:nvPr>
        </p:nvSpPr>
        <p:spPr>
          <a:xfrm>
            <a:off x="4706578" y="589722"/>
            <a:ext cx="6798033" cy="5321500"/>
          </a:xfrm>
        </p:spPr>
        <p:txBody>
          <a:bodyPr vert="horz" lIns="91440" tIns="45720" rIns="91440" bIns="45720" rtlCol="0" anchor="ctr">
            <a:normAutofit/>
          </a:bodyPr>
          <a:lstStyle/>
          <a:p>
            <a:r>
              <a:rPr lang="en-US"/>
              <a:t>Introduction</a:t>
            </a:r>
          </a:p>
          <a:p>
            <a:r>
              <a:rPr lang="en-US"/>
              <a:t>Objectives</a:t>
            </a:r>
          </a:p>
          <a:p>
            <a:r>
              <a:rPr lang="en-US"/>
              <a:t>Technology Platform Overview</a:t>
            </a:r>
          </a:p>
          <a:p>
            <a:r>
              <a:rPr lang="en-US"/>
              <a:t>Application Feature Overview</a:t>
            </a:r>
          </a:p>
          <a:p>
            <a:r>
              <a:rPr lang="en-US"/>
              <a:t>Implementation</a:t>
            </a:r>
          </a:p>
          <a:p>
            <a:r>
              <a:rPr lang="en-US"/>
              <a:t>Application Snapshots</a:t>
            </a:r>
          </a:p>
          <a:p>
            <a:r>
              <a:rPr lang="en-US"/>
              <a:t>Limitations</a:t>
            </a:r>
          </a:p>
          <a:p>
            <a:r>
              <a:rPr lang="en-US"/>
              <a:t>Future Work</a:t>
            </a:r>
          </a:p>
          <a:p>
            <a:r>
              <a:rPr lang="en-US"/>
              <a:t>Conclusion</a:t>
            </a:r>
          </a:p>
          <a:p>
            <a:pPr marL="0" indent="0">
              <a:buNone/>
            </a:pPr>
            <a:endParaRPr lang="en-US" dirty="0"/>
          </a:p>
        </p:txBody>
      </p:sp>
    </p:spTree>
    <p:extLst>
      <p:ext uri="{BB962C8B-B14F-4D97-AF65-F5344CB8AC3E}">
        <p14:creationId xmlns:p14="http://schemas.microsoft.com/office/powerpoint/2010/main" val="2647744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03AEE-362B-47D8-9458-604D0D038BDB}"/>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Future Works</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FDB212-A1EF-4599-A499-136DB3EC8752}"/>
              </a:ext>
            </a:extLst>
          </p:cNvPr>
          <p:cNvSpPr>
            <a:spLocks noGrp="1"/>
          </p:cNvSpPr>
          <p:nvPr>
            <p:ph idx="1"/>
          </p:nvPr>
        </p:nvSpPr>
        <p:spPr>
          <a:xfrm>
            <a:off x="4706578" y="589722"/>
            <a:ext cx="6798033" cy="5321500"/>
          </a:xfrm>
        </p:spPr>
        <p:txBody>
          <a:bodyPr anchor="ctr">
            <a:normAutofit/>
          </a:bodyPr>
          <a:lstStyle/>
          <a:p>
            <a:r>
              <a:rPr lang="en-US"/>
              <a:t>Implementation of searching of products.</a:t>
            </a:r>
          </a:p>
          <a:p>
            <a:r>
              <a:rPr lang="en-US"/>
              <a:t>Categorizing products.</a:t>
            </a:r>
          </a:p>
          <a:p>
            <a:r>
              <a:rPr lang="en-US"/>
              <a:t>Chatting within the application.</a:t>
            </a:r>
          </a:p>
          <a:p>
            <a:r>
              <a:rPr lang="en-US"/>
              <a:t>Payment Options.</a:t>
            </a:r>
            <a:endParaRPr lang="en-US" dirty="0"/>
          </a:p>
        </p:txBody>
      </p:sp>
    </p:spTree>
    <p:extLst>
      <p:ext uri="{BB962C8B-B14F-4D97-AF65-F5344CB8AC3E}">
        <p14:creationId xmlns:p14="http://schemas.microsoft.com/office/powerpoint/2010/main" val="3259827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72857-055F-44D1-B9AD-50CF8AB46BA5}"/>
              </a:ext>
            </a:extLst>
          </p:cNvPr>
          <p:cNvSpPr>
            <a:spLocks noGrp="1"/>
          </p:cNvSpPr>
          <p:nvPr>
            <p:ph type="title"/>
          </p:nvPr>
        </p:nvSpPr>
        <p:spPr>
          <a:xfrm>
            <a:off x="1259893" y="3101093"/>
            <a:ext cx="2454052" cy="3029344"/>
          </a:xfrm>
        </p:spPr>
        <p:txBody>
          <a:bodyPr>
            <a:normAutofit/>
          </a:bodyPr>
          <a:lstStyle/>
          <a:p>
            <a:r>
              <a:rPr lang="en-US" sz="3200" dirty="0">
                <a:solidFill>
                  <a:schemeClr val="bg1"/>
                </a:solidFill>
              </a:rPr>
              <a:t>Learnings from the </a:t>
            </a:r>
            <a:r>
              <a:rPr lang="en-US" sz="3200">
                <a:solidFill>
                  <a:schemeClr val="bg1"/>
                </a:solidFill>
              </a:rPr>
              <a:t>project(Conclusion)</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F0483F-EBC6-4BBE-BF25-F1727EBCB000}"/>
              </a:ext>
            </a:extLst>
          </p:cNvPr>
          <p:cNvSpPr>
            <a:spLocks noGrp="1"/>
          </p:cNvSpPr>
          <p:nvPr>
            <p:ph idx="1"/>
          </p:nvPr>
        </p:nvSpPr>
        <p:spPr>
          <a:xfrm>
            <a:off x="4706578" y="589722"/>
            <a:ext cx="6798033" cy="5321500"/>
          </a:xfrm>
        </p:spPr>
        <p:txBody>
          <a:bodyPr vert="horz" lIns="91440" tIns="45720" rIns="91440" bIns="45720" rtlCol="0" anchor="t">
            <a:normAutofit/>
          </a:bodyPr>
          <a:lstStyle/>
          <a:p>
            <a:pPr marL="0" indent="0">
              <a:buNone/>
            </a:pPr>
            <a:r>
              <a:rPr lang="en-US" dirty="0"/>
              <a:t>As we all teammates were unfamiliar with android </a:t>
            </a:r>
            <a:r>
              <a:rPr lang="en-US"/>
              <a:t>development earlier. It was truly a great learning experience. What we learned:</a:t>
            </a:r>
          </a:p>
          <a:p>
            <a:pPr marL="0" indent="0">
              <a:buNone/>
            </a:pPr>
            <a:endParaRPr lang="en-US" dirty="0"/>
          </a:p>
          <a:p>
            <a:r>
              <a:rPr lang="en-US"/>
              <a:t>Android Application development fundamental.</a:t>
            </a:r>
            <a:endParaRPr lang="en-US" dirty="0"/>
          </a:p>
          <a:p>
            <a:r>
              <a:rPr lang="en-US"/>
              <a:t>Got familiar with working on Android Studio.</a:t>
            </a:r>
          </a:p>
          <a:p>
            <a:r>
              <a:rPr lang="en-US"/>
              <a:t>Got chance to apply java language and its OOPs concepts.</a:t>
            </a:r>
          </a:p>
          <a:p>
            <a:r>
              <a:rPr lang="en-US"/>
              <a:t>Use of XML for layout definitions.</a:t>
            </a:r>
          </a:p>
          <a:p>
            <a:r>
              <a:rPr lang="en-US"/>
              <a:t>Got amiliar with Google's Firebase.</a:t>
            </a:r>
          </a:p>
        </p:txBody>
      </p:sp>
    </p:spTree>
    <p:extLst>
      <p:ext uri="{BB962C8B-B14F-4D97-AF65-F5344CB8AC3E}">
        <p14:creationId xmlns:p14="http://schemas.microsoft.com/office/powerpoint/2010/main" val="1717351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B2D6-F9F5-40B9-85BA-13CE3C1C6DBA}"/>
              </a:ext>
            </a:extLst>
          </p:cNvPr>
          <p:cNvSpPr>
            <a:spLocks noGrp="1"/>
          </p:cNvSpPr>
          <p:nvPr>
            <p:ph type="title"/>
          </p:nvPr>
        </p:nvSpPr>
        <p:spPr>
          <a:xfrm>
            <a:off x="2592925" y="2203327"/>
            <a:ext cx="8922730" cy="960629"/>
          </a:xfrm>
        </p:spPr>
        <p:txBody>
          <a:bodyPr/>
          <a:lstStyle/>
          <a:p>
            <a:pPr algn="ctr"/>
            <a:r>
              <a:rPr lang="en-US" b="1">
                <a:solidFill>
                  <a:srgbClr val="FF0000"/>
                </a:solidFill>
              </a:rPr>
              <a:t>Thank You!</a:t>
            </a:r>
            <a:endParaRPr lang="en-US">
              <a:solidFill>
                <a:srgbClr val="FF0000"/>
              </a:solidFill>
            </a:endParaRPr>
          </a:p>
        </p:txBody>
      </p:sp>
      <p:sp>
        <p:nvSpPr>
          <p:cNvPr id="3" name="Content Placeholder 2">
            <a:extLst>
              <a:ext uri="{FF2B5EF4-FFF2-40B4-BE49-F238E27FC236}">
                <a16:creationId xmlns:a16="http://schemas.microsoft.com/office/drawing/2014/main" id="{CC540207-462B-4E79-AA4E-D8702E112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97882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8E655-CDD8-421B-9B1E-C573A392C0A2}"/>
              </a:ext>
            </a:extLst>
          </p:cNvPr>
          <p:cNvSpPr>
            <a:spLocks noGrp="1"/>
          </p:cNvSpPr>
          <p:nvPr>
            <p:ph type="title"/>
          </p:nvPr>
        </p:nvSpPr>
        <p:spPr>
          <a:xfrm>
            <a:off x="1259893" y="3101093"/>
            <a:ext cx="2454052" cy="3029344"/>
          </a:xfrm>
        </p:spPr>
        <p:txBody>
          <a:bodyPr>
            <a:normAutofit/>
          </a:bodyPr>
          <a:lstStyle/>
          <a:p>
            <a:r>
              <a:rPr lang="en-US" sz="3000">
                <a:solidFill>
                  <a:schemeClr val="bg1"/>
                </a:solidFill>
              </a:rPr>
              <a:t>Introduction</a:t>
            </a:r>
          </a:p>
        </p:txBody>
      </p:sp>
      <p:sp>
        <p:nvSpPr>
          <p:cNvPr id="3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35" name="Rectangle 34">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7FCC91-AABA-41B1-A5FB-C5DDAAD6645A}"/>
              </a:ext>
            </a:extLst>
          </p:cNvPr>
          <p:cNvSpPr>
            <a:spLocks noGrp="1"/>
          </p:cNvSpPr>
          <p:nvPr>
            <p:ph idx="1"/>
          </p:nvPr>
        </p:nvSpPr>
        <p:spPr>
          <a:xfrm>
            <a:off x="4706578" y="589722"/>
            <a:ext cx="6798033" cy="5321500"/>
          </a:xfrm>
        </p:spPr>
        <p:txBody>
          <a:bodyPr vert="horz" lIns="91440" tIns="45720" rIns="91440" bIns="45720" rtlCol="0" anchor="ctr">
            <a:normAutofit/>
          </a:bodyPr>
          <a:lstStyle/>
          <a:p>
            <a:r>
              <a:rPr lang="en-US"/>
              <a:t>Smart phone have become increasingly popular in recent years. And for almost everything there is an android application available whether it is a game, business, payment methods etc.</a:t>
            </a:r>
          </a:p>
          <a:p>
            <a:r>
              <a:rPr lang="en-US"/>
              <a:t>Our project is an android app which provides a platform for our college students to sell and buy used products without the involvement of any third party. By using this app students can find those products which has been used by some other students at low prices and sell those product which are no longer useful for them at reasonable price.</a:t>
            </a:r>
          </a:p>
        </p:txBody>
      </p:sp>
    </p:spTree>
    <p:extLst>
      <p:ext uri="{BB962C8B-B14F-4D97-AF65-F5344CB8AC3E}">
        <p14:creationId xmlns:p14="http://schemas.microsoft.com/office/powerpoint/2010/main" val="1411690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375F85-7874-4E64-8826-863DBE294811}"/>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Objectives of the Project</a:t>
            </a:r>
          </a:p>
        </p:txBody>
      </p:sp>
      <p:sp>
        <p:nvSpPr>
          <p:cNvPr id="3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35" name="Rectangle 34">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DF5159-9113-4A4C-AF14-39AAE3950D04}"/>
              </a:ext>
            </a:extLst>
          </p:cNvPr>
          <p:cNvSpPr>
            <a:spLocks noGrp="1"/>
          </p:cNvSpPr>
          <p:nvPr>
            <p:ph idx="1"/>
          </p:nvPr>
        </p:nvSpPr>
        <p:spPr>
          <a:xfrm>
            <a:off x="4706578" y="589722"/>
            <a:ext cx="6798033" cy="5321500"/>
          </a:xfrm>
        </p:spPr>
        <p:txBody>
          <a:bodyPr vert="horz" lIns="91440" tIns="45720" rIns="91440" bIns="45720" rtlCol="0" anchor="ctr">
            <a:normAutofit/>
          </a:bodyPr>
          <a:lstStyle/>
          <a:p>
            <a:r>
              <a:rPr lang="en-US"/>
              <a:t>The prime objective of this project is to develop a full fledged android application which could be able to provide a platform to buy and sell the used goods among college students.</a:t>
            </a:r>
          </a:p>
          <a:p>
            <a:r>
              <a:rPr lang="en-US"/>
              <a:t>Reduce the involvement of any third party(like here in our college students first used to sell their books to Gyan Traders at low price and purchase from them at more price).</a:t>
            </a:r>
          </a:p>
          <a:p>
            <a:r>
              <a:rPr lang="en-US"/>
              <a:t>Making use for technology for real life problems.</a:t>
            </a:r>
          </a:p>
        </p:txBody>
      </p:sp>
    </p:spTree>
    <p:extLst>
      <p:ext uri="{BB962C8B-B14F-4D97-AF65-F5344CB8AC3E}">
        <p14:creationId xmlns:p14="http://schemas.microsoft.com/office/powerpoint/2010/main" val="4003283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1F173B-D00D-49CD-BB87-573135CA9F10}"/>
              </a:ext>
            </a:extLst>
          </p:cNvPr>
          <p:cNvSpPr>
            <a:spLocks noGrp="1"/>
          </p:cNvSpPr>
          <p:nvPr>
            <p:ph type="title"/>
          </p:nvPr>
        </p:nvSpPr>
        <p:spPr>
          <a:xfrm>
            <a:off x="1259893" y="3101093"/>
            <a:ext cx="2454052" cy="3029344"/>
          </a:xfrm>
        </p:spPr>
        <p:txBody>
          <a:bodyPr>
            <a:normAutofit/>
          </a:bodyPr>
          <a:lstStyle/>
          <a:p>
            <a:r>
              <a:rPr lang="en-US" sz="3000">
                <a:solidFill>
                  <a:schemeClr val="bg1"/>
                </a:solidFill>
              </a:rPr>
              <a:t>Academic Obejectives</a:t>
            </a:r>
          </a:p>
        </p:txBody>
      </p:sp>
      <p:sp>
        <p:nvSpPr>
          <p:cNvPr id="3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35" name="Rectangle 34">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750975-5BD9-4F8D-A503-9E526B212FEC}"/>
              </a:ext>
            </a:extLst>
          </p:cNvPr>
          <p:cNvSpPr>
            <a:spLocks noGrp="1"/>
          </p:cNvSpPr>
          <p:nvPr>
            <p:ph idx="1"/>
          </p:nvPr>
        </p:nvSpPr>
        <p:spPr>
          <a:xfrm>
            <a:off x="4706578" y="589722"/>
            <a:ext cx="6798033" cy="5321500"/>
          </a:xfrm>
        </p:spPr>
        <p:txBody>
          <a:bodyPr vert="horz" lIns="91440" tIns="45720" rIns="91440" bIns="45720" rtlCol="0" anchor="ctr">
            <a:normAutofit/>
          </a:bodyPr>
          <a:lstStyle/>
          <a:p>
            <a:r>
              <a:rPr lang="en-US"/>
              <a:t>Learn the process of android application development.</a:t>
            </a:r>
          </a:p>
          <a:p>
            <a:r>
              <a:rPr lang="en-US"/>
              <a:t>Understand how Android application works, their life cycle etc.</a:t>
            </a:r>
          </a:p>
          <a:p>
            <a:r>
              <a:rPr lang="en-US"/>
              <a:t>Design and develop useful Android application with compelling user.</a:t>
            </a:r>
          </a:p>
          <a:p>
            <a:r>
              <a:rPr lang="en-US"/>
              <a:t>Learn about how Google's Firebase works</a:t>
            </a:r>
          </a:p>
        </p:txBody>
      </p:sp>
    </p:spTree>
    <p:extLst>
      <p:ext uri="{BB962C8B-B14F-4D97-AF65-F5344CB8AC3E}">
        <p14:creationId xmlns:p14="http://schemas.microsoft.com/office/powerpoint/2010/main" val="360986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FE907-1D09-47AF-99BD-F145C4E39BA7}"/>
              </a:ext>
            </a:extLst>
          </p:cNvPr>
          <p:cNvSpPr>
            <a:spLocks noGrp="1"/>
          </p:cNvSpPr>
          <p:nvPr>
            <p:ph type="title"/>
          </p:nvPr>
        </p:nvSpPr>
        <p:spPr>
          <a:xfrm>
            <a:off x="1259893" y="3101093"/>
            <a:ext cx="2454052" cy="3029344"/>
          </a:xfrm>
        </p:spPr>
        <p:txBody>
          <a:bodyPr>
            <a:normAutofit/>
          </a:bodyPr>
          <a:lstStyle/>
          <a:p>
            <a:r>
              <a:rPr lang="en-US" sz="3000">
                <a:solidFill>
                  <a:schemeClr val="bg1"/>
                </a:solidFill>
              </a:rPr>
              <a:t>Technology Platform</a:t>
            </a:r>
          </a:p>
        </p:txBody>
      </p:sp>
      <p:sp>
        <p:nvSpPr>
          <p:cNvPr id="3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35" name="Rectangle 34">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8EC45A-C989-4185-8916-52355373D750}"/>
              </a:ext>
            </a:extLst>
          </p:cNvPr>
          <p:cNvSpPr>
            <a:spLocks noGrp="1"/>
          </p:cNvSpPr>
          <p:nvPr>
            <p:ph idx="1"/>
          </p:nvPr>
        </p:nvSpPr>
        <p:spPr>
          <a:xfrm>
            <a:off x="4706578" y="589722"/>
            <a:ext cx="6798033" cy="5321500"/>
          </a:xfrm>
        </p:spPr>
        <p:txBody>
          <a:bodyPr vert="horz" lIns="91440" tIns="45720" rIns="91440" bIns="45720" rtlCol="0" anchor="ctr">
            <a:normAutofit/>
          </a:bodyPr>
          <a:lstStyle/>
          <a:p>
            <a:r>
              <a:rPr lang="en-US"/>
              <a:t>Mobile Platform: Android</a:t>
            </a:r>
          </a:p>
          <a:p>
            <a:r>
              <a:rPr lang="en-US"/>
              <a:t>Frontend Tool: Android Studio</a:t>
            </a:r>
          </a:p>
          <a:p>
            <a:r>
              <a:rPr lang="en-US"/>
              <a:t>Developing Language: Java</a:t>
            </a:r>
          </a:p>
          <a:p>
            <a:r>
              <a:rPr lang="en-US"/>
              <a:t>User Interface Language: XML</a:t>
            </a:r>
          </a:p>
          <a:p>
            <a:r>
              <a:rPr lang="en-US"/>
              <a:t>Backend: Google's Firebase</a:t>
            </a:r>
          </a:p>
        </p:txBody>
      </p:sp>
    </p:spTree>
    <p:extLst>
      <p:ext uri="{BB962C8B-B14F-4D97-AF65-F5344CB8AC3E}">
        <p14:creationId xmlns:p14="http://schemas.microsoft.com/office/powerpoint/2010/main" val="3562856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7FC42-4216-4A72-9540-779E56D6BC16}"/>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Reasons for choosing Android :</a:t>
            </a:r>
          </a:p>
        </p:txBody>
      </p:sp>
      <p:sp>
        <p:nvSpPr>
          <p:cNvPr id="3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35" name="Rectangle 34">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45FA67-EEAB-4082-832E-E34856FB6668}"/>
              </a:ext>
            </a:extLst>
          </p:cNvPr>
          <p:cNvSpPr>
            <a:spLocks noGrp="1"/>
          </p:cNvSpPr>
          <p:nvPr>
            <p:ph idx="1"/>
          </p:nvPr>
        </p:nvSpPr>
        <p:spPr>
          <a:xfrm>
            <a:off x="4706578" y="589722"/>
            <a:ext cx="6798033" cy="5321500"/>
          </a:xfrm>
        </p:spPr>
        <p:txBody>
          <a:bodyPr vert="horz" lIns="91440" tIns="45720" rIns="91440" bIns="45720" rtlCol="0" anchor="ctr">
            <a:normAutofit/>
          </a:bodyPr>
          <a:lstStyle/>
          <a:p>
            <a:r>
              <a:rPr lang="en-US"/>
              <a:t>Android is open source.</a:t>
            </a:r>
          </a:p>
          <a:p>
            <a:r>
              <a:rPr lang="en-US"/>
              <a:t>Almost every development tools for android is free.</a:t>
            </a:r>
          </a:p>
          <a:p>
            <a:r>
              <a:rPr lang="en-US"/>
              <a:t>Huge reach as very large population is using android nowdays.</a:t>
            </a:r>
          </a:p>
          <a:p>
            <a:r>
              <a:rPr lang="en-US"/>
              <a:t>Huge resource available.</a:t>
            </a:r>
          </a:p>
        </p:txBody>
      </p:sp>
    </p:spTree>
    <p:extLst>
      <p:ext uri="{BB962C8B-B14F-4D97-AF65-F5344CB8AC3E}">
        <p14:creationId xmlns:p14="http://schemas.microsoft.com/office/powerpoint/2010/main" val="1761954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AD4FC-94E5-456B-9037-F6D02E3DB4DC}"/>
              </a:ext>
            </a:extLst>
          </p:cNvPr>
          <p:cNvSpPr>
            <a:spLocks noGrp="1"/>
          </p:cNvSpPr>
          <p:nvPr>
            <p:ph type="title"/>
          </p:nvPr>
        </p:nvSpPr>
        <p:spPr>
          <a:xfrm>
            <a:off x="1259893" y="3101093"/>
            <a:ext cx="2454052" cy="3029344"/>
          </a:xfrm>
        </p:spPr>
        <p:txBody>
          <a:bodyPr>
            <a:normAutofit/>
          </a:bodyPr>
          <a:lstStyle/>
          <a:p>
            <a:r>
              <a:rPr lang="en-US" sz="3000">
                <a:solidFill>
                  <a:schemeClr val="bg1"/>
                </a:solidFill>
              </a:rPr>
              <a:t>Application feature Overview:</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23D599-1767-44A9-952E-7B2CE632AA41}"/>
              </a:ext>
            </a:extLst>
          </p:cNvPr>
          <p:cNvSpPr>
            <a:spLocks noGrp="1"/>
          </p:cNvSpPr>
          <p:nvPr>
            <p:ph idx="1"/>
          </p:nvPr>
        </p:nvSpPr>
        <p:spPr>
          <a:xfrm>
            <a:off x="4706578" y="589722"/>
            <a:ext cx="6798033" cy="5321500"/>
          </a:xfrm>
        </p:spPr>
        <p:txBody>
          <a:bodyPr vert="horz" lIns="91440" tIns="45720" rIns="91440" bIns="45720" rtlCol="0" anchor="ctr">
            <a:normAutofit/>
          </a:bodyPr>
          <a:lstStyle/>
          <a:p>
            <a:r>
              <a:rPr lang="en-US" dirty="0"/>
              <a:t>Sign Up Activity for new user with email verification.</a:t>
            </a:r>
          </a:p>
          <a:p>
            <a:r>
              <a:rPr lang="en-US" dirty="0"/>
              <a:t>Sign In Activity for existing user.</a:t>
            </a:r>
          </a:p>
          <a:p>
            <a:r>
              <a:rPr lang="en-US" dirty="0"/>
              <a:t>Password recovery in case one forgot its password</a:t>
            </a:r>
          </a:p>
          <a:p>
            <a:r>
              <a:rPr lang="en-US" dirty="0"/>
              <a:t>Profile section of User</a:t>
            </a:r>
          </a:p>
          <a:p>
            <a:r>
              <a:rPr lang="en-US" dirty="0"/>
              <a:t>List of products available to buy.</a:t>
            </a:r>
          </a:p>
          <a:p>
            <a:r>
              <a:rPr lang="en-US" dirty="0"/>
              <a:t>Selling for products with its image and description</a:t>
            </a:r>
          </a:p>
          <a:p>
            <a:r>
              <a:rPr lang="en-US"/>
              <a:t>Forwarding Buy Request/Message to seller in case any buyer wants to purchase any product, so that both </a:t>
            </a:r>
            <a:r>
              <a:rPr lang="en-US" dirty="0"/>
              <a:t>seller and buyer can communicate through email.</a:t>
            </a:r>
          </a:p>
          <a:p>
            <a:endParaRPr lang="en-US" dirty="0"/>
          </a:p>
        </p:txBody>
      </p:sp>
    </p:spTree>
    <p:extLst>
      <p:ext uri="{BB962C8B-B14F-4D97-AF65-F5344CB8AC3E}">
        <p14:creationId xmlns:p14="http://schemas.microsoft.com/office/powerpoint/2010/main" val="155759614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0</TotalTime>
  <Words>0</Words>
  <Application>Microsoft Office PowerPoint</Application>
  <PresentationFormat>Widescreen</PresentationFormat>
  <Paragraphs>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Wisp</vt:lpstr>
      <vt:lpstr>Presentation on: </vt:lpstr>
      <vt:lpstr>Mentor:</vt:lpstr>
      <vt:lpstr>Presentation Outline:</vt:lpstr>
      <vt:lpstr>Introduction</vt:lpstr>
      <vt:lpstr>Objectives of the Project</vt:lpstr>
      <vt:lpstr>Academic Obejectives</vt:lpstr>
      <vt:lpstr>Technology Platform</vt:lpstr>
      <vt:lpstr>Reasons for choosing Android :</vt:lpstr>
      <vt:lpstr>Application feature Overview:</vt:lpstr>
      <vt:lpstr>Implementation</vt:lpstr>
      <vt:lpstr>Methdology</vt:lpstr>
      <vt:lpstr>Flow Diagram</vt:lpstr>
      <vt:lpstr>Use Case Diagram</vt:lpstr>
      <vt:lpstr>Snapshots of our project</vt:lpstr>
      <vt:lpstr> icon</vt:lpstr>
      <vt:lpstr>Login Activity</vt:lpstr>
      <vt:lpstr>Sign Up Activity</vt:lpstr>
      <vt:lpstr>Verification email snapshot</vt:lpstr>
      <vt:lpstr>Reset password email snapshot</vt:lpstr>
      <vt:lpstr>Home Activity</vt:lpstr>
      <vt:lpstr>Navigation Bar </vt:lpstr>
      <vt:lpstr>Profile update activity</vt:lpstr>
      <vt:lpstr>Selling Activity</vt:lpstr>
      <vt:lpstr>Product Activity for seller</vt:lpstr>
      <vt:lpstr>Product Activity for buyer</vt:lpstr>
      <vt:lpstr>Buy Request Email formait</vt:lpstr>
      <vt:lpstr>Message</vt:lpstr>
      <vt:lpstr>Emails to seller</vt:lpstr>
      <vt:lpstr>Limitations </vt:lpstr>
      <vt:lpstr>Future Works</vt:lpstr>
      <vt:lpstr>Learnings from the project(Conclusion)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958</cp:revision>
  <dcterms:created xsi:type="dcterms:W3CDTF">2020-05-13T07:45:47Z</dcterms:created>
  <dcterms:modified xsi:type="dcterms:W3CDTF">2020-05-13T17:03:17Z</dcterms:modified>
</cp:coreProperties>
</file>